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6" r:id="rId10"/>
    <p:sldId id="263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450" autoAdjust="0"/>
    <p:restoredTop sz="86486" autoAdjust="0"/>
  </p:normalViewPr>
  <p:slideViewPr>
    <p:cSldViewPr>
      <p:cViewPr varScale="1">
        <p:scale>
          <a:sx n="43" d="100"/>
          <a:sy n="43" d="100"/>
        </p:scale>
        <p:origin x="-120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BFB7CDA-0865-4AFB-BF88-7C5E0424C890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CFE04D-F6D3-4DAF-A679-95C372840646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CA6B7C-B194-4139-BB95-EBFD6CD8626A}" type="slidenum">
              <a:rPr lang="es-ES"/>
              <a:pPr/>
              <a:t>1</a:t>
            </a:fld>
            <a:endParaRPr lang="es-E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5A0926-79E4-4E90-AC11-9C4A35C949DE}" type="slidenum">
              <a:rPr lang="es-ES"/>
              <a:pPr/>
              <a:t>10</a:t>
            </a:fld>
            <a:endParaRPr lang="es-E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5A0926-79E4-4E90-AC11-9C4A35C949DE}" type="slidenum">
              <a:rPr lang="es-ES"/>
              <a:pPr/>
              <a:t>11</a:t>
            </a:fld>
            <a:endParaRPr lang="es-E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5A0926-79E4-4E90-AC11-9C4A35C949DE}" type="slidenum">
              <a:rPr lang="es-ES"/>
              <a:pPr/>
              <a:t>12</a:t>
            </a:fld>
            <a:endParaRPr lang="es-E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5A0926-79E4-4E90-AC11-9C4A35C949DE}" type="slidenum">
              <a:rPr lang="es-ES"/>
              <a:pPr/>
              <a:t>13</a:t>
            </a:fld>
            <a:endParaRPr lang="es-E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B05A88-9107-4DAC-81F5-A71D21A2D6C4}" type="slidenum">
              <a:rPr lang="es-ES"/>
              <a:pPr/>
              <a:t>2</a:t>
            </a:fld>
            <a:endParaRPr lang="es-E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34E893-6EB3-49DA-8594-EDD58C883336}" type="slidenum">
              <a:rPr lang="es-ES"/>
              <a:pPr/>
              <a:t>3</a:t>
            </a:fld>
            <a:endParaRPr lang="es-E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EBC640-93D5-449F-A0E8-BCAEBD02C865}" type="slidenum">
              <a:rPr lang="es-ES"/>
              <a:pPr/>
              <a:t>4</a:t>
            </a:fld>
            <a:endParaRPr lang="es-E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D9B91E-3100-41FC-A62F-B038337E8BEC}" type="slidenum">
              <a:rPr lang="es-ES"/>
              <a:pPr/>
              <a:t>5</a:t>
            </a:fld>
            <a:endParaRPr lang="es-E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4B28B6-3DE5-49E7-A2F4-71402D2077AB}" type="slidenum">
              <a:rPr lang="es-ES"/>
              <a:pPr/>
              <a:t>6</a:t>
            </a:fld>
            <a:endParaRPr lang="es-E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C24C49-9FA6-43FD-91A5-8D75D769FDB2}" type="slidenum">
              <a:rPr lang="es-ES"/>
              <a:pPr/>
              <a:t>7</a:t>
            </a:fld>
            <a:endParaRPr lang="es-E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C24C49-9FA6-43FD-91A5-8D75D769FDB2}" type="slidenum">
              <a:rPr lang="es-ES"/>
              <a:pPr/>
              <a:t>8</a:t>
            </a:fld>
            <a:endParaRPr lang="es-E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5A0926-79E4-4E90-AC11-9C4A35C949DE}" type="slidenum">
              <a:rPr lang="es-ES"/>
              <a:pPr/>
              <a:t>9</a:t>
            </a:fld>
            <a:endParaRPr lang="es-E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 descr="Small checker board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pattFill prst="smCheck">
            <a:fgClr>
              <a:srgbClr val="BFE462"/>
            </a:fgClr>
            <a:bgClr>
              <a:srgbClr val="47C9C9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9459" name="Oval 3"/>
          <p:cNvSpPr>
            <a:spLocks noChangeArrowheads="1"/>
          </p:cNvSpPr>
          <p:nvPr/>
        </p:nvSpPr>
        <p:spPr bwMode="auto">
          <a:xfrm>
            <a:off x="1139825" y="74613"/>
            <a:ext cx="4727575" cy="4725987"/>
          </a:xfrm>
          <a:prstGeom prst="ellipse">
            <a:avLst/>
          </a:prstGeom>
          <a:solidFill>
            <a:srgbClr val="47C9C9"/>
          </a:solidFill>
          <a:ln w="38100">
            <a:solidFill>
              <a:srgbClr val="BFE46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9460" name="Oval 4"/>
          <p:cNvSpPr>
            <a:spLocks noChangeArrowheads="1"/>
          </p:cNvSpPr>
          <p:nvPr/>
        </p:nvSpPr>
        <p:spPr bwMode="auto">
          <a:xfrm>
            <a:off x="708025" y="3678238"/>
            <a:ext cx="511175" cy="512762"/>
          </a:xfrm>
          <a:prstGeom prst="ellipse">
            <a:avLst/>
          </a:prstGeom>
          <a:solidFill>
            <a:srgbClr val="47C9C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9461" name="Oval 5"/>
          <p:cNvSpPr>
            <a:spLocks noChangeArrowheads="1"/>
          </p:cNvSpPr>
          <p:nvPr/>
        </p:nvSpPr>
        <p:spPr bwMode="auto">
          <a:xfrm>
            <a:off x="76200" y="769938"/>
            <a:ext cx="2049463" cy="2049462"/>
          </a:xfrm>
          <a:prstGeom prst="ellipse">
            <a:avLst/>
          </a:prstGeom>
          <a:solidFill>
            <a:srgbClr val="47C9C9"/>
          </a:solidFill>
          <a:ln w="1270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4419600" y="2819400"/>
            <a:ext cx="3733800" cy="3733800"/>
          </a:xfrm>
          <a:prstGeom prst="rect">
            <a:avLst/>
          </a:prstGeom>
          <a:solidFill>
            <a:srgbClr val="BCDD69"/>
          </a:soli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8305800" y="2057400"/>
            <a:ext cx="525463" cy="523875"/>
          </a:xfrm>
          <a:prstGeom prst="rect">
            <a:avLst/>
          </a:prstGeom>
          <a:solidFill>
            <a:srgbClr val="BCDD6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19465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19466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DD0F038-1C48-4DDD-92AD-2B39C6073B2E}" type="slidenum">
              <a:rPr lang="en-GB"/>
              <a:pPr/>
              <a:t>‹Nº›</a:t>
            </a:fld>
            <a:endParaRPr lang="en-GB"/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828800"/>
            <a:ext cx="80772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s-ES" smtClean="0"/>
              <a:t>Haga clic para modificar el estilo de subtítulo del patrón</a:t>
            </a:r>
            <a:endParaRPr lang="en-GB"/>
          </a:p>
        </p:txBody>
      </p:sp>
      <p:sp>
        <p:nvSpPr>
          <p:cNvPr id="1946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533400" y="152400"/>
            <a:ext cx="8077200" cy="1622425"/>
          </a:xfrm>
        </p:spPr>
        <p:txBody>
          <a:bodyPr anchor="b"/>
          <a:lstStyle>
            <a:lvl1pPr>
              <a:tabLst>
                <a:tab pos="1143000" algn="l"/>
              </a:tabLst>
              <a:defRPr>
                <a:solidFill>
                  <a:srgbClr val="486733"/>
                </a:solidFill>
                <a:latin typeface="Franklin Gothic Heavy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8763000" y="2514600"/>
            <a:ext cx="228600" cy="228600"/>
          </a:xfrm>
          <a:prstGeom prst="rect">
            <a:avLst/>
          </a:prstGeom>
          <a:solidFill>
            <a:srgbClr val="BCDD69"/>
          </a:solidFill>
          <a:ln w="38100">
            <a:solidFill>
              <a:srgbClr val="47C9C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CH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CH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8CECA2-4028-4F69-8285-D5D3415F98D7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fr-CH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CH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668746-C8EA-470C-9042-72A56B6F41FF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CH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CH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B35E3-4A19-4B67-8CDA-74A0475B4C61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fr-CH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E5F7B-C4C2-4746-BE9F-C15DA3DEFF12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CH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CH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CH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049E5-E540-4B68-9DE6-E77B080E30AF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fr-CH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CH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CH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53103F-95EC-4C9B-9262-28FAD4245792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CH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1D801D-73B9-4909-A906-F49EEBA9F4FB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36822F-9FCA-4B19-840F-2C50845850E0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fr-CH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CH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D487-7977-499A-BBD2-7E890B765C35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fr-CH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fr-CH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535CFD-D96D-4A1D-9060-70EB097BC216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572000" y="0"/>
            <a:ext cx="4572000" cy="6858000"/>
          </a:xfrm>
          <a:prstGeom prst="rect">
            <a:avLst/>
          </a:prstGeom>
          <a:pattFill prst="plaid">
            <a:fgClr>
              <a:srgbClr val="C0CD47"/>
            </a:fgClr>
            <a:bgClr>
              <a:srgbClr val="7CBE7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8435" name="Rectangle 3" descr="Sphere"/>
          <p:cNvSpPr>
            <a:spLocks noChangeArrowheads="1"/>
          </p:cNvSpPr>
          <p:nvPr/>
        </p:nvSpPr>
        <p:spPr bwMode="auto">
          <a:xfrm>
            <a:off x="0" y="0"/>
            <a:ext cx="4572000" cy="6858000"/>
          </a:xfrm>
          <a:prstGeom prst="rect">
            <a:avLst/>
          </a:prstGeom>
          <a:pattFill prst="sphere">
            <a:fgClr>
              <a:srgbClr val="1EB2E6"/>
            </a:fgClr>
            <a:bgClr>
              <a:srgbClr val="60C462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457200" y="228600"/>
            <a:ext cx="1752600" cy="1752600"/>
          </a:xfrm>
          <a:prstGeom prst="ellipse">
            <a:avLst/>
          </a:prstGeom>
          <a:solidFill>
            <a:srgbClr val="47C9C9"/>
          </a:solidFill>
          <a:ln w="9525">
            <a:solidFill>
              <a:srgbClr val="BFE46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304800" y="1447800"/>
            <a:ext cx="762000" cy="762000"/>
          </a:xfrm>
          <a:prstGeom prst="ellipse">
            <a:avLst/>
          </a:prstGeom>
          <a:solidFill>
            <a:srgbClr val="47C9C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685800" y="2590800"/>
            <a:ext cx="381000" cy="381000"/>
          </a:xfrm>
          <a:prstGeom prst="ellipse">
            <a:avLst/>
          </a:prstGeom>
          <a:solidFill>
            <a:srgbClr val="47C9C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8439" name="Oval 7"/>
          <p:cNvSpPr>
            <a:spLocks noChangeArrowheads="1"/>
          </p:cNvSpPr>
          <p:nvPr/>
        </p:nvSpPr>
        <p:spPr bwMode="auto">
          <a:xfrm>
            <a:off x="228600" y="2743200"/>
            <a:ext cx="1066800" cy="1066800"/>
          </a:xfrm>
          <a:prstGeom prst="ellipse">
            <a:avLst/>
          </a:prstGeom>
          <a:solidFill>
            <a:srgbClr val="47C9C9"/>
          </a:solidFill>
          <a:ln w="9525">
            <a:solidFill>
              <a:srgbClr val="7CE264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8440" name="Oval 8"/>
          <p:cNvSpPr>
            <a:spLocks noChangeArrowheads="1"/>
          </p:cNvSpPr>
          <p:nvPr/>
        </p:nvSpPr>
        <p:spPr bwMode="auto">
          <a:xfrm>
            <a:off x="990600" y="2133600"/>
            <a:ext cx="228600" cy="228600"/>
          </a:xfrm>
          <a:prstGeom prst="ellipse">
            <a:avLst/>
          </a:prstGeom>
          <a:solidFill>
            <a:srgbClr val="47C9C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7620000" y="5410200"/>
            <a:ext cx="1295400" cy="1295400"/>
          </a:xfrm>
          <a:prstGeom prst="rect">
            <a:avLst/>
          </a:prstGeom>
          <a:solidFill>
            <a:srgbClr val="BCDD6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7239000" y="4876800"/>
            <a:ext cx="990600" cy="990600"/>
          </a:xfrm>
          <a:prstGeom prst="rect">
            <a:avLst/>
          </a:prstGeom>
          <a:solidFill>
            <a:srgbClr val="BCDD69"/>
          </a:solidFill>
          <a:ln w="9525">
            <a:solidFill>
              <a:srgbClr val="47C9C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8610600" y="4572000"/>
            <a:ext cx="228600" cy="228600"/>
          </a:xfrm>
          <a:prstGeom prst="rect">
            <a:avLst/>
          </a:prstGeom>
          <a:solidFill>
            <a:srgbClr val="BCDD6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8077200" y="4114800"/>
            <a:ext cx="609600" cy="609600"/>
          </a:xfrm>
          <a:prstGeom prst="rect">
            <a:avLst/>
          </a:prstGeom>
          <a:solidFill>
            <a:srgbClr val="BCDD6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8382000" y="3810000"/>
            <a:ext cx="381000" cy="381000"/>
          </a:xfrm>
          <a:prstGeom prst="rect">
            <a:avLst/>
          </a:prstGeom>
          <a:solidFill>
            <a:srgbClr val="BCDD69"/>
          </a:solidFill>
          <a:ln w="9525">
            <a:solidFill>
              <a:srgbClr val="47C9C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8153400" y="2590800"/>
            <a:ext cx="685800" cy="685800"/>
          </a:xfrm>
          <a:prstGeom prst="rect">
            <a:avLst/>
          </a:prstGeom>
          <a:solidFill>
            <a:srgbClr val="BCDD69"/>
          </a:solidFill>
          <a:ln w="9525">
            <a:solidFill>
              <a:srgbClr val="47C9C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8447" name="Oval 15"/>
          <p:cNvSpPr>
            <a:spLocks noChangeArrowheads="1"/>
          </p:cNvSpPr>
          <p:nvPr/>
        </p:nvSpPr>
        <p:spPr bwMode="auto">
          <a:xfrm>
            <a:off x="381000" y="4114800"/>
            <a:ext cx="381000" cy="381000"/>
          </a:xfrm>
          <a:prstGeom prst="ellipse">
            <a:avLst/>
          </a:prstGeom>
          <a:solidFill>
            <a:srgbClr val="47C9C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8448" name="Oval 16"/>
          <p:cNvSpPr>
            <a:spLocks noChangeArrowheads="1"/>
          </p:cNvSpPr>
          <p:nvPr/>
        </p:nvSpPr>
        <p:spPr bwMode="auto">
          <a:xfrm>
            <a:off x="152400" y="152400"/>
            <a:ext cx="914400" cy="914400"/>
          </a:xfrm>
          <a:prstGeom prst="ellipse">
            <a:avLst/>
          </a:prstGeom>
          <a:solidFill>
            <a:srgbClr val="47C9C9"/>
          </a:solidFill>
          <a:ln w="1270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8534400" y="1905000"/>
            <a:ext cx="228600" cy="228600"/>
          </a:xfrm>
          <a:prstGeom prst="rect">
            <a:avLst/>
          </a:prstGeom>
          <a:solidFill>
            <a:srgbClr val="BCDD6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845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GB" smtClean="0"/>
          </a:p>
        </p:txBody>
      </p:sp>
      <p:sp>
        <p:nvSpPr>
          <p:cNvPr id="18451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 smtClean="0"/>
          </a:p>
        </p:txBody>
      </p:sp>
      <p:sp>
        <p:nvSpPr>
          <p:cNvPr id="18452" name="Rectangle 2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8453" name="Rectangle 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8454" name="Rectangle 2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C55866B-3AF1-4949-8B2D-475FBD5773D9}" type="slidenum">
              <a:rPr lang="en-GB"/>
              <a:pPr/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anklin Gothic Medium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anklin Gothic Medium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anklin Gothic Medium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anklin Gothic Medium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anklin Gothic Medium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anklin Gothic Medium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anklin Gothic Medium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anklin Gothic Medium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1643050"/>
            <a:ext cx="8929718" cy="1622425"/>
          </a:xfrm>
        </p:spPr>
        <p:txBody>
          <a:bodyPr/>
          <a:lstStyle/>
          <a:p>
            <a:pPr algn="ctr"/>
            <a:r>
              <a:rPr lang="es-ES_tradnl" sz="7200" b="1" dirty="0" smtClean="0">
                <a:solidFill>
                  <a:srgbClr val="336600"/>
                </a:solidFill>
                <a:latin typeface="Bradley Hand ITC" pitchFamily="66" charset="0"/>
              </a:rPr>
              <a:t>ONDAS DE SUPERFICIE</a:t>
            </a:r>
            <a:endParaRPr lang="es-ES_tradnl" sz="7200" b="1" dirty="0">
              <a:solidFill>
                <a:srgbClr val="336600"/>
              </a:solidFill>
              <a:latin typeface="Bradley Hand ITC" pitchFamily="66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564" y="4071942"/>
            <a:ext cx="8715436" cy="1752600"/>
          </a:xfrm>
        </p:spPr>
        <p:txBody>
          <a:bodyPr/>
          <a:lstStyle/>
          <a:p>
            <a:pPr>
              <a:spcBef>
                <a:spcPct val="200000"/>
              </a:spcBef>
            </a:pPr>
            <a:r>
              <a:rPr lang="es-ES_tradnl" sz="3800" b="1" dirty="0">
                <a:latin typeface="Bradley Hand ITC" pitchFamily="66" charset="0"/>
              </a:rPr>
              <a:t/>
            </a:r>
            <a:br>
              <a:rPr lang="es-ES_tradnl" sz="3800" b="1" dirty="0">
                <a:latin typeface="Bradley Hand ITC" pitchFamily="66" charset="0"/>
              </a:rPr>
            </a:br>
            <a:r>
              <a:rPr lang="es-ES_tradnl" sz="4000" b="1" dirty="0">
                <a:latin typeface="Bradley Hand ITC" pitchFamily="66" charset="0"/>
              </a:rPr>
              <a:t>Clase</a:t>
            </a:r>
            <a:r>
              <a:rPr lang="es-ES_tradnl" sz="4000" b="1" dirty="0" smtClean="0">
                <a:latin typeface="Bradley Hand ITC" pitchFamily="66" charset="0"/>
              </a:rPr>
              <a:t>.    </a:t>
            </a:r>
            <a:r>
              <a:rPr lang="es-ES_tradnl" sz="4000" b="1" dirty="0" err="1" smtClean="0">
                <a:solidFill>
                  <a:schemeClr val="tx1"/>
                </a:solidFill>
                <a:latin typeface="Bradley Hand ITC" pitchFamily="66" charset="0"/>
              </a:rPr>
              <a:t>GEOLOGíA</a:t>
            </a:r>
            <a:r>
              <a:rPr lang="es-ES_tradnl" sz="4000" b="1" dirty="0" smtClean="0">
                <a:solidFill>
                  <a:schemeClr val="tx1"/>
                </a:solidFill>
                <a:latin typeface="Bradley Hand ITC" pitchFamily="66" charset="0"/>
              </a:rPr>
              <a:t> ESTRUCTURAL</a:t>
            </a:r>
            <a:endParaRPr lang="es-ES_tradnl" sz="4000" b="1" dirty="0">
              <a:solidFill>
                <a:schemeClr val="tx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>
                <a:solidFill>
                  <a:schemeClr val="tx1"/>
                </a:solidFill>
                <a:latin typeface="Bradley Hand ITC" pitchFamily="66" charset="0"/>
              </a:rPr>
              <a:t>Velocidad de las Ondas</a:t>
            </a:r>
            <a:endParaRPr lang="es-CO" dirty="0">
              <a:solidFill>
                <a:schemeClr val="tx1"/>
              </a:solidFill>
              <a:latin typeface="Bradley Hand ITC" pitchFamily="66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357298"/>
            <a:ext cx="8229600" cy="4525963"/>
          </a:xfrm>
        </p:spPr>
        <p:txBody>
          <a:bodyPr/>
          <a:lstStyle/>
          <a:p>
            <a:pPr algn="just">
              <a:spcBef>
                <a:spcPct val="200000"/>
              </a:spcBef>
              <a:buClr>
                <a:srgbClr val="445E30"/>
              </a:buClr>
            </a:pP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Se puede demostrar teóricamente y se observa experimentalmente que la velocidad de las ondas es tal que:  </a:t>
            </a:r>
            <a:r>
              <a:rPr lang="es-CO" b="1" dirty="0" err="1" smtClean="0">
                <a:solidFill>
                  <a:schemeClr val="bg1"/>
                </a:solidFill>
                <a:latin typeface="Bradley Hand ITC" pitchFamily="66" charset="0"/>
              </a:rPr>
              <a:t>VR,L</a:t>
            </a:r>
            <a:r>
              <a:rPr lang="es-CO" b="1" dirty="0" smtClean="0">
                <a:solidFill>
                  <a:schemeClr val="bg1"/>
                </a:solidFill>
                <a:latin typeface="Bradley Hand ITC" pitchFamily="66" charset="0"/>
              </a:rPr>
              <a:t> &lt; Vs </a:t>
            </a: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&lt; </a:t>
            </a:r>
            <a:r>
              <a:rPr lang="es-CO" b="1" dirty="0" err="1">
                <a:solidFill>
                  <a:schemeClr val="bg1"/>
                </a:solidFill>
                <a:latin typeface="Bradley Hand ITC" pitchFamily="66" charset="0"/>
              </a:rPr>
              <a:t>Vp.</a:t>
            </a: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 Donde </a:t>
            </a:r>
            <a:r>
              <a:rPr lang="es-CO" b="1" dirty="0" err="1">
                <a:solidFill>
                  <a:schemeClr val="bg1"/>
                </a:solidFill>
                <a:latin typeface="Bradley Hand ITC" pitchFamily="66" charset="0"/>
              </a:rPr>
              <a:t>Vp</a:t>
            </a: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, Vs y </a:t>
            </a:r>
            <a:r>
              <a:rPr lang="es-CO" b="1" dirty="0" err="1">
                <a:solidFill>
                  <a:schemeClr val="bg1"/>
                </a:solidFill>
                <a:latin typeface="Bradley Hand ITC" pitchFamily="66" charset="0"/>
              </a:rPr>
              <a:t>VR,L</a:t>
            </a: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 son las velocidades de las ondas P, S y de </a:t>
            </a:r>
            <a:r>
              <a:rPr lang="es-CO" b="1" dirty="0" err="1">
                <a:solidFill>
                  <a:schemeClr val="bg1"/>
                </a:solidFill>
                <a:latin typeface="Bradley Hand ITC" pitchFamily="66" charset="0"/>
              </a:rPr>
              <a:t>Rayleigh</a:t>
            </a: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 y </a:t>
            </a:r>
            <a:r>
              <a:rPr lang="es-CO" b="1" dirty="0" err="1">
                <a:solidFill>
                  <a:schemeClr val="bg1"/>
                </a:solidFill>
                <a:latin typeface="Bradley Hand ITC" pitchFamily="66" charset="0"/>
              </a:rPr>
              <a:t>Love</a:t>
            </a: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 respectivamente. Entre estas dos últimas no puede establecerse un orden de velocidades porque esta depende de muchos factores y no siempre viajan con la misma velocidad. </a:t>
            </a:r>
          </a:p>
          <a:p>
            <a:pPr>
              <a:spcBef>
                <a:spcPct val="200000"/>
              </a:spcBef>
              <a:buClr>
                <a:srgbClr val="445E30"/>
              </a:buClr>
            </a:pP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14290"/>
            <a:ext cx="8786842" cy="6286544"/>
          </a:xfrm>
        </p:spPr>
        <p:txBody>
          <a:bodyPr/>
          <a:lstStyle/>
          <a:p>
            <a:pPr algn="just">
              <a:spcBef>
                <a:spcPct val="200000"/>
              </a:spcBef>
              <a:buClr>
                <a:srgbClr val="445E30"/>
              </a:buClr>
              <a:buNone/>
            </a:pPr>
            <a:r>
              <a:rPr lang="es-CO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  </a:t>
            </a: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 </a:t>
            </a:r>
            <a:r>
              <a:rPr lang="es-CO" b="1" dirty="0" smtClean="0">
                <a:solidFill>
                  <a:schemeClr val="bg1"/>
                </a:solidFill>
                <a:latin typeface="Bradley Hand ITC" pitchFamily="66" charset="0"/>
              </a:rPr>
              <a:t>Las </a:t>
            </a: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velocidades de las diferentes ondas dependen de las características del medio; por ejemplo, en rocas ígneas la velocidad de las ondas P es del orden de 6 Km/s, mientras que en rocas poco consolidadas es de aproximadamente 2 Km/s o menor.</a:t>
            </a:r>
          </a:p>
          <a:p>
            <a:pPr>
              <a:spcBef>
                <a:spcPct val="200000"/>
              </a:spcBef>
              <a:buClr>
                <a:srgbClr val="445E30"/>
              </a:buClr>
            </a:pPr>
            <a:endParaRPr lang="es-ES_tradnl" dirty="0"/>
          </a:p>
        </p:txBody>
      </p:sp>
      <p:pic>
        <p:nvPicPr>
          <p:cNvPr id="4" name="3 Imagen" descr="mhtml:file://F:\sexto%20semestre\geologia%20estructural\consulta%20de%20sismo%20club\Ondas%20Sísmicas.mht!http://www.lpi.tel.uva.es/~nacho/docencia/ing_ond_1/trabajos_06_07/io3/public_html/Ondas/velocidad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2857496"/>
            <a:ext cx="514353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14290"/>
            <a:ext cx="9144000" cy="6286544"/>
          </a:xfrm>
        </p:spPr>
        <p:txBody>
          <a:bodyPr/>
          <a:lstStyle/>
          <a:p>
            <a:pPr algn="just">
              <a:buNone/>
            </a:pPr>
            <a:r>
              <a:rPr lang="es-CO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CO" b="1" dirty="0">
                <a:solidFill>
                  <a:schemeClr val="tx1"/>
                </a:solidFill>
                <a:latin typeface="Bradley Hand ITC" pitchFamily="66" charset="0"/>
              </a:rPr>
              <a:t>un terremoto afecta áreas muy grandes comparadas con la extensión de la fuente sísmica. Esto nos indica que existe energía, liberada en la fuente, que es transmitida a través del terreno; esta energía se propaga en forma de ondas </a:t>
            </a:r>
            <a:r>
              <a:rPr lang="es-CO" b="1" dirty="0" smtClean="0">
                <a:solidFill>
                  <a:schemeClr val="tx1"/>
                </a:solidFill>
                <a:latin typeface="Bradley Hand ITC" pitchFamily="66" charset="0"/>
              </a:rPr>
              <a:t>sísmicas.</a:t>
            </a:r>
            <a:endParaRPr lang="es-CO" b="1" dirty="0">
              <a:solidFill>
                <a:schemeClr val="tx1"/>
              </a:solidFill>
              <a:latin typeface="Bradley Hand ITC" pitchFamily="66" charset="0"/>
            </a:endParaRPr>
          </a:p>
          <a:p>
            <a:pPr>
              <a:spcBef>
                <a:spcPct val="200000"/>
              </a:spcBef>
              <a:buClr>
                <a:srgbClr val="445E30"/>
              </a:buClr>
              <a:buNone/>
            </a:pPr>
            <a:endParaRPr lang="es-ES_tradnl" dirty="0"/>
          </a:p>
        </p:txBody>
      </p:sp>
      <p:pic>
        <p:nvPicPr>
          <p:cNvPr id="5" name="4 Imagen" descr="F:\sexto semestre\geologia estructural\consulta de sismo club\Nueva carpeta\0e237_b7980a-sismo_chile400p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9" y="2786058"/>
            <a:ext cx="385765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Imagen" descr="F:\sexto semestre\geologia estructural\consulta de sismo club\Nueva carpeta\100113120111_sp_haiti_afp_526x295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54" y="3214686"/>
            <a:ext cx="450062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14290"/>
            <a:ext cx="9144000" cy="6072254"/>
          </a:xfrm>
        </p:spPr>
        <p:txBody>
          <a:bodyPr/>
          <a:lstStyle/>
          <a:p>
            <a:pPr algn="just">
              <a:buNone/>
            </a:pPr>
            <a:r>
              <a:rPr lang="es-CO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CO" b="1" dirty="0" smtClean="0">
                <a:solidFill>
                  <a:schemeClr val="tx1"/>
                </a:solidFill>
                <a:latin typeface="Bradley Hand ITC" pitchFamily="66" charset="0"/>
              </a:rPr>
              <a:t>Las ondas de superficie</a:t>
            </a:r>
            <a:r>
              <a:rPr lang="es-CO" b="1" dirty="0">
                <a:solidFill>
                  <a:schemeClr val="tx1"/>
                </a:solidFill>
                <a:latin typeface="Bradley Hand ITC" pitchFamily="66" charset="0"/>
              </a:rPr>
              <a:t>  </a:t>
            </a:r>
            <a:r>
              <a:rPr lang="es-CO" b="1" dirty="0" smtClean="0">
                <a:solidFill>
                  <a:schemeClr val="tx1"/>
                </a:solidFill>
                <a:latin typeface="Bradley Hand ITC" pitchFamily="66" charset="0"/>
              </a:rPr>
              <a:t>son </a:t>
            </a:r>
            <a:r>
              <a:rPr lang="es-CO" b="1" dirty="0">
                <a:solidFill>
                  <a:schemeClr val="tx1"/>
                </a:solidFill>
                <a:latin typeface="Bradley Hand ITC" pitchFamily="66" charset="0"/>
              </a:rPr>
              <a:t>las más lentas y las </a:t>
            </a:r>
            <a:r>
              <a:rPr lang="es-CO" b="1" dirty="0" smtClean="0">
                <a:solidFill>
                  <a:schemeClr val="tx1"/>
                </a:solidFill>
                <a:latin typeface="Bradley Hand ITC" pitchFamily="66" charset="0"/>
              </a:rPr>
              <a:t>que más </a:t>
            </a:r>
            <a:r>
              <a:rPr lang="es-CO" b="1" dirty="0">
                <a:solidFill>
                  <a:schemeClr val="tx1"/>
                </a:solidFill>
                <a:latin typeface="Bradley Hand ITC" pitchFamily="66" charset="0"/>
              </a:rPr>
              <a:t>se sienten y causan </a:t>
            </a:r>
            <a:r>
              <a:rPr lang="es-CO" b="1" dirty="0" smtClean="0">
                <a:solidFill>
                  <a:schemeClr val="tx1"/>
                </a:solidFill>
                <a:latin typeface="Bradley Hand ITC" pitchFamily="66" charset="0"/>
              </a:rPr>
              <a:t>daños a </a:t>
            </a:r>
            <a:r>
              <a:rPr lang="es-CO" b="1" dirty="0">
                <a:solidFill>
                  <a:schemeClr val="tx1"/>
                </a:solidFill>
                <a:latin typeface="Bradley Hand ITC" pitchFamily="66" charset="0"/>
              </a:rPr>
              <a:t>las </a:t>
            </a:r>
            <a:r>
              <a:rPr lang="es-CO" b="1" dirty="0" smtClean="0">
                <a:solidFill>
                  <a:schemeClr val="tx1"/>
                </a:solidFill>
                <a:latin typeface="Bradley Hand ITC" pitchFamily="66" charset="0"/>
              </a:rPr>
              <a:t>estructuras, </a:t>
            </a:r>
            <a:r>
              <a:rPr lang="es-CO" b="1" dirty="0">
                <a:solidFill>
                  <a:schemeClr val="tx1"/>
                </a:solidFill>
                <a:latin typeface="Bradley Hand ITC" pitchFamily="66" charset="0"/>
              </a:rPr>
              <a:t>Las ondas </a:t>
            </a:r>
            <a:endParaRPr lang="es-CO" b="1" dirty="0" smtClean="0">
              <a:solidFill>
                <a:schemeClr val="tx1"/>
              </a:solidFill>
              <a:latin typeface="Bradley Hand ITC" pitchFamily="66" charset="0"/>
            </a:endParaRPr>
          </a:p>
          <a:p>
            <a:pPr algn="just">
              <a:buNone/>
            </a:pPr>
            <a:r>
              <a:rPr lang="es-CO" b="1" dirty="0" err="1" smtClean="0">
                <a:solidFill>
                  <a:schemeClr val="tx1"/>
                </a:solidFill>
                <a:latin typeface="Bradley Hand ITC" pitchFamily="66" charset="0"/>
              </a:rPr>
              <a:t>Love</a:t>
            </a:r>
            <a:r>
              <a:rPr lang="es-CO" b="1" dirty="0" smtClean="0">
                <a:solidFill>
                  <a:schemeClr val="tx1"/>
                </a:solidFill>
                <a:latin typeface="Bradley Hand ITC" pitchFamily="66" charset="0"/>
              </a:rPr>
              <a:t> </a:t>
            </a:r>
            <a:r>
              <a:rPr lang="es-CO" b="1" dirty="0">
                <a:solidFill>
                  <a:schemeClr val="tx1"/>
                </a:solidFill>
                <a:latin typeface="Bradley Hand ITC" pitchFamily="66" charset="0"/>
              </a:rPr>
              <a:t>son las que provocan </a:t>
            </a:r>
            <a:endParaRPr lang="es-CO" b="1" dirty="0" smtClean="0">
              <a:solidFill>
                <a:schemeClr val="tx1"/>
              </a:solidFill>
              <a:latin typeface="Bradley Hand ITC" pitchFamily="66" charset="0"/>
            </a:endParaRPr>
          </a:p>
          <a:p>
            <a:pPr algn="just">
              <a:buNone/>
            </a:pPr>
            <a:r>
              <a:rPr lang="es-CO" b="1" dirty="0" smtClean="0">
                <a:solidFill>
                  <a:schemeClr val="tx1"/>
                </a:solidFill>
                <a:latin typeface="Bradley Hand ITC" pitchFamily="66" charset="0"/>
              </a:rPr>
              <a:t>cortes </a:t>
            </a:r>
            <a:r>
              <a:rPr lang="es-CO" b="1" dirty="0">
                <a:solidFill>
                  <a:schemeClr val="tx1"/>
                </a:solidFill>
                <a:latin typeface="Bradley Hand ITC" pitchFamily="66" charset="0"/>
              </a:rPr>
              <a:t>horizontales en la </a:t>
            </a:r>
            <a:endParaRPr lang="es-CO" b="1" dirty="0" smtClean="0">
              <a:solidFill>
                <a:schemeClr val="tx1"/>
              </a:solidFill>
              <a:latin typeface="Bradley Hand ITC" pitchFamily="66" charset="0"/>
            </a:endParaRPr>
          </a:p>
          <a:p>
            <a:pPr algn="just">
              <a:buNone/>
            </a:pPr>
            <a:r>
              <a:rPr lang="es-CO" b="1" dirty="0" smtClean="0">
                <a:solidFill>
                  <a:schemeClr val="tx1"/>
                </a:solidFill>
                <a:latin typeface="Bradley Hand ITC" pitchFamily="66" charset="0"/>
              </a:rPr>
              <a:t>tierra</a:t>
            </a:r>
            <a:r>
              <a:rPr lang="es-CO" b="1" dirty="0">
                <a:solidFill>
                  <a:schemeClr val="tx1"/>
                </a:solidFill>
                <a:latin typeface="Bradley Hand ITC" pitchFamily="66" charset="0"/>
              </a:rPr>
              <a:t>. La secuencia </a:t>
            </a:r>
            <a:endParaRPr lang="es-CO" b="1" dirty="0" smtClean="0">
              <a:solidFill>
                <a:schemeClr val="tx1"/>
              </a:solidFill>
              <a:latin typeface="Bradley Hand ITC" pitchFamily="66" charset="0"/>
            </a:endParaRPr>
          </a:p>
          <a:p>
            <a:pPr algn="just">
              <a:buNone/>
            </a:pPr>
            <a:r>
              <a:rPr lang="es-CO" b="1" dirty="0" smtClean="0">
                <a:solidFill>
                  <a:schemeClr val="tx1"/>
                </a:solidFill>
                <a:latin typeface="Bradley Hand ITC" pitchFamily="66" charset="0"/>
              </a:rPr>
              <a:t>típica </a:t>
            </a:r>
            <a:r>
              <a:rPr lang="es-CO" b="1" dirty="0">
                <a:solidFill>
                  <a:schemeClr val="tx1"/>
                </a:solidFill>
                <a:latin typeface="Bradley Hand ITC" pitchFamily="66" charset="0"/>
              </a:rPr>
              <a:t>de un terremoto es</a:t>
            </a:r>
            <a:r>
              <a:rPr lang="es-CO" b="1" dirty="0" smtClean="0">
                <a:solidFill>
                  <a:schemeClr val="tx1"/>
                </a:solidFill>
                <a:latin typeface="Bradley Hand ITC" pitchFamily="66" charset="0"/>
              </a:rPr>
              <a:t>:</a:t>
            </a:r>
          </a:p>
          <a:p>
            <a:pPr algn="just">
              <a:buNone/>
            </a:pPr>
            <a:r>
              <a:rPr lang="es-CO" b="1" dirty="0" smtClean="0">
                <a:solidFill>
                  <a:schemeClr val="tx1"/>
                </a:solidFill>
                <a:latin typeface="Bradley Hand ITC" pitchFamily="66" charset="0"/>
              </a:rPr>
              <a:t> </a:t>
            </a:r>
            <a:r>
              <a:rPr lang="es-CO" b="1" dirty="0">
                <a:solidFill>
                  <a:schemeClr val="tx1"/>
                </a:solidFill>
                <a:latin typeface="Bradley Hand ITC" pitchFamily="66" charset="0"/>
              </a:rPr>
              <a:t>primero el arribo de </a:t>
            </a:r>
            <a:r>
              <a:rPr lang="es-CO" b="1" dirty="0" smtClean="0">
                <a:solidFill>
                  <a:schemeClr val="tx1"/>
                </a:solidFill>
                <a:latin typeface="Bradley Hand ITC" pitchFamily="66" charset="0"/>
              </a:rPr>
              <a:t>un</a:t>
            </a:r>
          </a:p>
          <a:p>
            <a:pPr algn="just">
              <a:buNone/>
            </a:pPr>
            <a:r>
              <a:rPr lang="es-CO" b="1" dirty="0" smtClean="0">
                <a:solidFill>
                  <a:schemeClr val="tx1"/>
                </a:solidFill>
                <a:latin typeface="Bradley Hand ITC" pitchFamily="66" charset="0"/>
              </a:rPr>
              <a:t> </a:t>
            </a:r>
            <a:r>
              <a:rPr lang="es-CO" b="1" dirty="0">
                <a:solidFill>
                  <a:schemeClr val="tx1"/>
                </a:solidFill>
                <a:latin typeface="Bradley Hand ITC" pitchFamily="66" charset="0"/>
              </a:rPr>
              <a:t>ruido sordo causado por las ondas("P"), luego las ondas ("S") y finalmente el "retumbar" de la tierra causado por las ondas superficiales.</a:t>
            </a:r>
          </a:p>
          <a:p>
            <a:pPr>
              <a:spcBef>
                <a:spcPct val="200000"/>
              </a:spcBef>
              <a:buClr>
                <a:srgbClr val="445E30"/>
              </a:buClr>
            </a:pPr>
            <a:endParaRPr lang="es-ES_tradnl" dirty="0"/>
          </a:p>
        </p:txBody>
      </p:sp>
      <p:pic>
        <p:nvPicPr>
          <p:cNvPr id="4" name="3 Imagen" descr="mhtml:file://F:\sexto%20semestre\geologia%20estructural\consulta%20de%20sismo%20club\Ondas%20Sísmicas.mht!http://www.lpi.tel.uva.es/~nacho/docencia/ing_ond_1/trabajos_06_07/io3/public_html/Ondas/earthquake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285860"/>
            <a:ext cx="307183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34" y="571480"/>
            <a:ext cx="8077200" cy="1204898"/>
          </a:xfrm>
        </p:spPr>
        <p:txBody>
          <a:bodyPr/>
          <a:lstStyle/>
          <a:p>
            <a:r>
              <a:rPr lang="es-ES" sz="5400" b="1" dirty="0" smtClean="0">
                <a:latin typeface="Bradley Hand ITC" pitchFamily="66" charset="0"/>
              </a:rPr>
              <a:t>Onda </a:t>
            </a:r>
            <a:r>
              <a:rPr lang="es-ES" sz="5400" b="1" dirty="0">
                <a:latin typeface="Bradley Hand ITC" pitchFamily="66" charset="0"/>
              </a:rPr>
              <a:t>sísmica</a:t>
            </a:r>
            <a:r>
              <a:rPr lang="es-CO" dirty="0"/>
              <a:t/>
            </a:r>
            <a:br>
              <a:rPr lang="es-CO" dirty="0"/>
            </a:br>
            <a:endParaRPr lang="es-ES_tradnl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282" y="1071546"/>
            <a:ext cx="8643998" cy="5572140"/>
          </a:xfrm>
        </p:spPr>
        <p:txBody>
          <a:bodyPr/>
          <a:lstStyle/>
          <a:p>
            <a:pPr algn="just">
              <a:spcBef>
                <a:spcPct val="200000"/>
              </a:spcBef>
            </a:pPr>
            <a:r>
              <a:rPr lang="es-ES" sz="3400" b="1" dirty="0" smtClean="0">
                <a:solidFill>
                  <a:schemeClr val="bg1"/>
                </a:solidFill>
                <a:latin typeface="Bradley Hand ITC" pitchFamily="66" charset="0"/>
              </a:rPr>
              <a:t>son </a:t>
            </a:r>
            <a:r>
              <a:rPr lang="es-ES" sz="3400" b="1" dirty="0">
                <a:solidFill>
                  <a:schemeClr val="bg1"/>
                </a:solidFill>
                <a:latin typeface="Bradley Hand ITC" pitchFamily="66" charset="0"/>
              </a:rPr>
              <a:t>un tipo de onda elástica consistentes en la propagación de perturbaciones temporales del campo de esfuerzos que generan pequeños movimientos en un </a:t>
            </a:r>
            <a:r>
              <a:rPr lang="es-ES" sz="3400" b="1" dirty="0" smtClean="0">
                <a:solidFill>
                  <a:schemeClr val="bg1"/>
                </a:solidFill>
                <a:latin typeface="Bradley Hand ITC" pitchFamily="66" charset="0"/>
              </a:rPr>
              <a:t>medio. </a:t>
            </a:r>
            <a:r>
              <a:rPr lang="es-ES" sz="3400" b="1" dirty="0">
                <a:solidFill>
                  <a:schemeClr val="bg1"/>
                </a:solidFill>
                <a:latin typeface="Bradley Hand ITC" pitchFamily="66" charset="0"/>
              </a:rPr>
              <a:t>Las ondas sísmicas pueden ser generadas por movimientos telúricos naturales </a:t>
            </a:r>
            <a:r>
              <a:rPr lang="es-ES" sz="3400" b="1" dirty="0">
                <a:latin typeface="Bradley Hand ITC" pitchFamily="66" charset="0"/>
              </a:rPr>
              <a:t> </a:t>
            </a:r>
            <a:r>
              <a:rPr lang="es-ES" sz="3400" b="1" dirty="0" smtClean="0">
                <a:latin typeface="Bradley Hand ITC" pitchFamily="66" charset="0"/>
              </a:rPr>
              <a:t>ó </a:t>
            </a:r>
            <a:r>
              <a:rPr lang="es-ES" sz="3400" b="1" dirty="0" smtClean="0">
                <a:solidFill>
                  <a:schemeClr val="bg1"/>
                </a:solidFill>
                <a:latin typeface="Bradley Hand ITC" pitchFamily="66" charset="0"/>
              </a:rPr>
              <a:t> </a:t>
            </a:r>
            <a:r>
              <a:rPr lang="es-ES" sz="3400" b="1" dirty="0">
                <a:solidFill>
                  <a:schemeClr val="bg1"/>
                </a:solidFill>
                <a:latin typeface="Bradley Hand ITC" pitchFamily="66" charset="0"/>
              </a:rPr>
              <a:t>artificialmente mediante el empleo de </a:t>
            </a:r>
            <a:r>
              <a:rPr lang="es-ES" sz="3400" b="1" dirty="0" smtClean="0">
                <a:solidFill>
                  <a:schemeClr val="bg1"/>
                </a:solidFill>
                <a:latin typeface="Bradley Hand ITC" pitchFamily="66" charset="0"/>
              </a:rPr>
              <a:t>explosivos </a:t>
            </a:r>
            <a:r>
              <a:rPr lang="es-ES" sz="3400" b="1" dirty="0">
                <a:solidFill>
                  <a:schemeClr val="bg1"/>
                </a:solidFill>
                <a:latin typeface="Bradley Hand ITC" pitchFamily="66" charset="0"/>
              </a:rPr>
              <a:t>o camiones </a:t>
            </a:r>
            <a:r>
              <a:rPr lang="es-ES" sz="3400" b="1" dirty="0" smtClean="0">
                <a:solidFill>
                  <a:schemeClr val="bg1"/>
                </a:solidFill>
                <a:latin typeface="Bradley Hand ITC" pitchFamily="66" charset="0"/>
              </a:rPr>
              <a:t>vibradores para la </a:t>
            </a:r>
            <a:r>
              <a:rPr lang="es-ES" sz="3400" b="1" dirty="0" err="1" smtClean="0">
                <a:solidFill>
                  <a:schemeClr val="bg1"/>
                </a:solidFill>
                <a:latin typeface="Bradley Hand ITC" pitchFamily="66" charset="0"/>
              </a:rPr>
              <a:t>exploación</a:t>
            </a:r>
            <a:r>
              <a:rPr lang="es-ES" sz="3400" b="1" dirty="0" smtClean="0">
                <a:solidFill>
                  <a:schemeClr val="bg1"/>
                </a:solidFill>
                <a:latin typeface="Bradley Hand ITC" pitchFamily="66" charset="0"/>
              </a:rPr>
              <a:t> de hidrocarburos. </a:t>
            </a:r>
            <a:r>
              <a:rPr lang="es-ES" sz="3400" b="1" dirty="0">
                <a:solidFill>
                  <a:schemeClr val="bg1"/>
                </a:solidFill>
                <a:latin typeface="Bradley Hand ITC" pitchFamily="66" charset="0"/>
              </a:rPr>
              <a:t>Existe toda una rama de la sismología que se encarga del estudio de este tipo de fenómenos físicos. </a:t>
            </a:r>
            <a:endParaRPr lang="es-ES_tradnl" sz="3400" b="1" dirty="0"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265238"/>
          </a:xfrm>
        </p:spPr>
        <p:txBody>
          <a:bodyPr/>
          <a:lstStyle/>
          <a:p>
            <a:r>
              <a:rPr lang="es-ES_tradnl" sz="6000" b="1" dirty="0" smtClean="0">
                <a:solidFill>
                  <a:schemeClr val="tx1"/>
                </a:solidFill>
                <a:latin typeface="Bradley Hand ITC" pitchFamily="66" charset="0"/>
              </a:rPr>
              <a:t>Ondas de superficie</a:t>
            </a:r>
            <a:endParaRPr lang="es-ES_tradnl" sz="6000" b="1" dirty="0">
              <a:solidFill>
                <a:schemeClr val="tx1"/>
              </a:solidFill>
              <a:latin typeface="Bradley Hand ITC" pitchFamily="66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071546"/>
            <a:ext cx="8429684" cy="5143536"/>
          </a:xfrm>
        </p:spPr>
        <p:txBody>
          <a:bodyPr/>
          <a:lstStyle/>
          <a:p>
            <a:pPr algn="just"/>
            <a:r>
              <a:rPr lang="es-CO" sz="3600" b="1" dirty="0">
                <a:solidFill>
                  <a:schemeClr val="bg1"/>
                </a:solidFill>
                <a:latin typeface="Bradley Hand ITC" pitchFamily="66" charset="0"/>
              </a:rPr>
              <a:t>Además de las ondas que viajan a través del terreno, existen otras que lo hacen por la superficie, esto es, su amplitud es máxima en ésta y nula en las grandes profundidades. </a:t>
            </a:r>
          </a:p>
          <a:p>
            <a:pPr algn="just">
              <a:buNone/>
            </a:pPr>
            <a:r>
              <a:rPr lang="es-CO" sz="3600" b="1" dirty="0">
                <a:solidFill>
                  <a:schemeClr val="bg1"/>
                </a:solidFill>
                <a:latin typeface="Bradley Hand ITC" pitchFamily="66" charset="0"/>
              </a:rPr>
              <a:t>Estas ondas pueden explicarse como causadas por la interferencia de las ondas de cuerpo (interacción de muchas de estas ondas que viajan en diferentes direcciones), y son más lentas que éstas.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0"/>
            <a:ext cx="8229600" cy="2562220"/>
          </a:xfrm>
        </p:spPr>
        <p:txBody>
          <a:bodyPr/>
          <a:lstStyle/>
          <a:p>
            <a:pPr algn="just">
              <a:spcBef>
                <a:spcPct val="200000"/>
              </a:spcBef>
              <a:buClr>
                <a:srgbClr val="445E30"/>
              </a:buClr>
            </a:pPr>
            <a:r>
              <a:rPr lang="es-CO" sz="3600" b="1" dirty="0">
                <a:solidFill>
                  <a:schemeClr val="tx1"/>
                </a:solidFill>
                <a:latin typeface="Bradley Hand ITC" pitchFamily="66" charset="0"/>
              </a:rPr>
              <a:t>D</a:t>
            </a:r>
            <a:r>
              <a:rPr lang="es-CO" sz="3200" b="1" dirty="0">
                <a:solidFill>
                  <a:schemeClr val="tx1"/>
                </a:solidFill>
                <a:latin typeface="Bradley Hand ITC" pitchFamily="66" charset="0"/>
              </a:rPr>
              <a:t>entro de este tipo de ondas se pueden diferenciar dos modalidades, denominadas ondas </a:t>
            </a:r>
            <a:r>
              <a:rPr lang="es-CO" sz="3200" b="1" dirty="0" err="1">
                <a:solidFill>
                  <a:schemeClr val="tx1"/>
                </a:solidFill>
                <a:latin typeface="Bradley Hand ITC" pitchFamily="66" charset="0"/>
              </a:rPr>
              <a:t>Rayleigh</a:t>
            </a:r>
            <a:r>
              <a:rPr lang="es-CO" sz="3200" b="1" dirty="0">
                <a:solidFill>
                  <a:schemeClr val="tx1"/>
                </a:solidFill>
                <a:latin typeface="Bradley Hand ITC" pitchFamily="66" charset="0"/>
              </a:rPr>
              <a:t> y ondas </a:t>
            </a:r>
            <a:r>
              <a:rPr lang="es-CO" sz="3200" b="1" dirty="0" err="1">
                <a:solidFill>
                  <a:schemeClr val="tx1"/>
                </a:solidFill>
                <a:latin typeface="Bradley Hand ITC" pitchFamily="66" charset="0"/>
              </a:rPr>
              <a:t>Love</a:t>
            </a:r>
            <a:r>
              <a:rPr lang="es-CO" sz="3200" b="1" dirty="0">
                <a:solidFill>
                  <a:schemeClr val="tx1"/>
                </a:solidFill>
                <a:latin typeface="Bradley Hand ITC" pitchFamily="66" charset="0"/>
              </a:rPr>
              <a:t> en honor a los científicos que demostraron teóricamente  </a:t>
            </a:r>
            <a:r>
              <a:rPr lang="es-CO" sz="3200" b="1" dirty="0" smtClean="0">
                <a:solidFill>
                  <a:schemeClr val="tx1"/>
                </a:solidFill>
                <a:latin typeface="Bradley Hand ITC" pitchFamily="66" charset="0"/>
              </a:rPr>
              <a:t>su existencia.</a:t>
            </a:r>
            <a:endParaRPr lang="es-ES_tradnl" sz="3200" b="1" dirty="0">
              <a:solidFill>
                <a:schemeClr val="tx1"/>
              </a:solidFill>
              <a:latin typeface="Bradley Hand ITC" pitchFamily="66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2428868"/>
            <a:ext cx="8229600" cy="4143404"/>
          </a:xfrm>
        </p:spPr>
        <p:txBody>
          <a:bodyPr/>
          <a:lstStyle/>
          <a:p>
            <a:pPr>
              <a:spcBef>
                <a:spcPct val="200000"/>
              </a:spcBef>
              <a:buClr>
                <a:srgbClr val="445E30"/>
              </a:buClr>
            </a:pPr>
            <a:endParaRPr lang="es-ES_tradnl" dirty="0"/>
          </a:p>
        </p:txBody>
      </p:sp>
      <p:pic>
        <p:nvPicPr>
          <p:cNvPr id="6" name="5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428868"/>
            <a:ext cx="585791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2428868"/>
            <a:ext cx="7929618" cy="2205030"/>
          </a:xfrm>
        </p:spPr>
        <p:txBody>
          <a:bodyPr/>
          <a:lstStyle/>
          <a:p>
            <a:pPr algn="just"/>
            <a:r>
              <a:rPr lang="es-CO" sz="3200" b="1" dirty="0" smtClean="0">
                <a:latin typeface="Bradley Hand ITC" pitchFamily="66" charset="0"/>
              </a:rPr>
              <a:t> Ambas superficiales pero diferentes entre si: Las </a:t>
            </a:r>
            <a:r>
              <a:rPr lang="es-CO" sz="3200" b="1" dirty="0">
                <a:latin typeface="Bradley Hand ITC" pitchFamily="66" charset="0"/>
              </a:rPr>
              <a:t>ondas </a:t>
            </a:r>
            <a:r>
              <a:rPr lang="es-CO" sz="3200" b="1" dirty="0" err="1">
                <a:latin typeface="Bradley Hand ITC" pitchFamily="66" charset="0"/>
              </a:rPr>
              <a:t>Rayleigh</a:t>
            </a:r>
            <a:r>
              <a:rPr lang="es-CO" sz="3200" b="1" dirty="0">
                <a:latin typeface="Bradley Hand ITC" pitchFamily="66" charset="0"/>
              </a:rPr>
              <a:t> </a:t>
            </a:r>
            <a:r>
              <a:rPr lang="es-CO" sz="3200" b="1" dirty="0">
                <a:solidFill>
                  <a:schemeClr val="tx1"/>
                </a:solidFill>
                <a:latin typeface="Bradley Hand ITC" pitchFamily="66" charset="0"/>
              </a:rPr>
              <a:t>se forman en la superficie de la Tierra y hacen que las partículas se desplacen según una trayectoria </a:t>
            </a:r>
            <a:r>
              <a:rPr lang="es-CO" sz="3200" b="1" dirty="0" smtClean="0">
                <a:solidFill>
                  <a:schemeClr val="tx1"/>
                </a:solidFill>
                <a:latin typeface="Bradley Hand ITC" pitchFamily="66" charset="0"/>
              </a:rPr>
              <a:t>elíptica retrógrada. En cambio </a:t>
            </a:r>
            <a:r>
              <a:rPr lang="es-CO" sz="3200" b="1" dirty="0" smtClean="0">
                <a:latin typeface="Bradley Hand ITC" pitchFamily="66" charset="0"/>
              </a:rPr>
              <a:t>las ondas </a:t>
            </a:r>
            <a:r>
              <a:rPr lang="es-CO" sz="3200" b="1" dirty="0" err="1" smtClean="0">
                <a:solidFill>
                  <a:schemeClr val="tx1"/>
                </a:solidFill>
                <a:latin typeface="Bradley Hand ITC" pitchFamily="66" charset="0"/>
              </a:rPr>
              <a:t>Love</a:t>
            </a:r>
            <a:r>
              <a:rPr lang="es-CO" sz="3200" b="1" dirty="0" smtClean="0">
                <a:solidFill>
                  <a:schemeClr val="tx1"/>
                </a:solidFill>
                <a:latin typeface="Bradley Hand ITC" pitchFamily="66" charset="0"/>
              </a:rPr>
              <a:t> se originan en la </a:t>
            </a:r>
            <a:r>
              <a:rPr lang="es-CO" sz="3200" b="1" dirty="0" err="1" smtClean="0">
                <a:solidFill>
                  <a:schemeClr val="tx1"/>
                </a:solidFill>
                <a:latin typeface="Bradley Hand ITC" pitchFamily="66" charset="0"/>
              </a:rPr>
              <a:t>interfase</a:t>
            </a:r>
            <a:r>
              <a:rPr lang="es-CO" sz="3200" b="1" dirty="0" smtClean="0">
                <a:solidFill>
                  <a:schemeClr val="tx1"/>
                </a:solidFill>
                <a:latin typeface="Bradley Hand ITC" pitchFamily="66" charset="0"/>
              </a:rPr>
              <a:t> de dos medios con propiedades mecánicas diferentes; en este caso el movimiento de las partículas es perpendicular a la dirección de propagación de la perturbación, similar a las ondas S, pero solo ocurre en el plano de la superficie terrestre. </a:t>
            </a:r>
            <a:endParaRPr lang="es-ES_tradnl" sz="3200" b="1" dirty="0">
              <a:solidFill>
                <a:schemeClr val="tx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-214338"/>
            <a:ext cx="8229600" cy="1265238"/>
          </a:xfrm>
        </p:spPr>
        <p:txBody>
          <a:bodyPr/>
          <a:lstStyle/>
          <a:p>
            <a:r>
              <a:rPr lang="es-ES" b="1" dirty="0">
                <a:solidFill>
                  <a:schemeClr val="tx1"/>
                </a:solidFill>
                <a:latin typeface="Bradley Hand ITC" pitchFamily="66" charset="0"/>
              </a:rPr>
              <a:t>ondas </a:t>
            </a:r>
            <a:r>
              <a:rPr lang="es-ES" b="1" dirty="0" smtClean="0">
                <a:solidFill>
                  <a:schemeClr val="tx1"/>
                </a:solidFill>
                <a:latin typeface="Bradley Hand ITC" pitchFamily="66" charset="0"/>
              </a:rPr>
              <a:t> de </a:t>
            </a:r>
            <a:r>
              <a:rPr lang="es-ES" b="1" dirty="0" err="1" smtClean="0">
                <a:solidFill>
                  <a:schemeClr val="tx1"/>
                </a:solidFill>
                <a:latin typeface="Bradley Hand ITC" pitchFamily="66" charset="0"/>
              </a:rPr>
              <a:t>LOVE</a:t>
            </a:r>
            <a:endParaRPr lang="es-ES_tradnl" dirty="0">
              <a:solidFill>
                <a:schemeClr val="tx1"/>
              </a:solidFill>
              <a:latin typeface="Bradley Hand ITC" pitchFamily="66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5784" y="642918"/>
            <a:ext cx="8929718" cy="4697427"/>
          </a:xfrm>
        </p:spPr>
        <p:txBody>
          <a:bodyPr/>
          <a:lstStyle/>
          <a:p>
            <a:pPr algn="just">
              <a:spcBef>
                <a:spcPct val="200000"/>
              </a:spcBef>
              <a:buClr>
                <a:srgbClr val="445E30"/>
              </a:buClr>
              <a:buNone/>
            </a:pPr>
            <a:r>
              <a:rPr lang="es-CO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es-CO" b="1" dirty="0">
                <a:latin typeface="Bradley Hand ITC" pitchFamily="66" charset="0"/>
              </a:rPr>
              <a:t>D</a:t>
            </a:r>
            <a:r>
              <a:rPr lang="es-CO" b="1" dirty="0" smtClean="0">
                <a:solidFill>
                  <a:schemeClr val="bg1"/>
                </a:solidFill>
                <a:latin typeface="Bradley Hand ITC" pitchFamily="66" charset="0"/>
              </a:rPr>
              <a:t>enotadas </a:t>
            </a: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usualmente por L, o G o </a:t>
            </a:r>
            <a:r>
              <a:rPr lang="es-CO" b="1" dirty="0" err="1">
                <a:solidFill>
                  <a:schemeClr val="bg1"/>
                </a:solidFill>
                <a:latin typeface="Bradley Hand ITC" pitchFamily="66" charset="0"/>
              </a:rPr>
              <a:t>LQ</a:t>
            </a: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 si son de </a:t>
            </a:r>
            <a:r>
              <a:rPr lang="es-CO" b="1" dirty="0" err="1" smtClean="0">
                <a:solidFill>
                  <a:schemeClr val="bg1"/>
                </a:solidFill>
                <a:latin typeface="Bradley Hand ITC" pitchFamily="66" charset="0"/>
              </a:rPr>
              <a:t>periodoa</a:t>
            </a:r>
            <a:r>
              <a:rPr lang="es-CO" b="1" dirty="0" smtClean="0">
                <a:solidFill>
                  <a:schemeClr val="bg1"/>
                </a:solidFill>
                <a:latin typeface="Bradley Hand ITC" pitchFamily="66" charset="0"/>
              </a:rPr>
              <a:t> largos, </a:t>
            </a: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se deben a interferencia constructiva de ondas </a:t>
            </a:r>
            <a:r>
              <a:rPr lang="es-CO" b="1" dirty="0" smtClean="0">
                <a:solidFill>
                  <a:schemeClr val="bg1"/>
                </a:solidFill>
                <a:latin typeface="Bradley Hand ITC" pitchFamily="66" charset="0"/>
              </a:rPr>
              <a:t>					 </a:t>
            </a:r>
            <a:r>
              <a:rPr lang="es-CO" b="1" dirty="0" err="1" smtClean="0">
                <a:solidFill>
                  <a:schemeClr val="bg1"/>
                </a:solidFill>
                <a:latin typeface="Bradley Hand ITC" pitchFamily="66" charset="0"/>
              </a:rPr>
              <a:t>SH</a:t>
            </a:r>
            <a:r>
              <a:rPr lang="es-CO" b="1" dirty="0" smtClean="0">
                <a:solidFill>
                  <a:schemeClr val="bg1"/>
                </a:solidFill>
                <a:latin typeface="Bradley Hand ITC" pitchFamily="66" charset="0"/>
              </a:rPr>
              <a:t> solamente</a:t>
            </a: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, por lo que </a:t>
            </a:r>
            <a:r>
              <a:rPr lang="es-CO" b="1" dirty="0" smtClean="0">
                <a:solidFill>
                  <a:schemeClr val="bg1"/>
                </a:solidFill>
                <a:latin typeface="Bradley Hand ITC" pitchFamily="66" charset="0"/>
              </a:rPr>
              <a:t>				 no 	 pueden </a:t>
            </a: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existir en un </a:t>
            </a:r>
            <a:r>
              <a:rPr lang="es-CO" b="1" dirty="0" smtClean="0">
                <a:solidFill>
                  <a:schemeClr val="bg1"/>
                </a:solidFill>
                <a:latin typeface="Bradley Hand ITC" pitchFamily="66" charset="0"/>
              </a:rPr>
              <a:t>					 </a:t>
            </a:r>
            <a:r>
              <a:rPr lang="es-CO" b="1" dirty="0" err="1" smtClean="0">
                <a:solidFill>
                  <a:schemeClr val="bg1"/>
                </a:solidFill>
                <a:latin typeface="Bradley Hand ITC" pitchFamily="66" charset="0"/>
              </a:rPr>
              <a:t>semiespacio</a:t>
            </a: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, sino que </a:t>
            </a:r>
            <a:r>
              <a:rPr lang="es-CO" b="1" dirty="0" smtClean="0">
                <a:solidFill>
                  <a:schemeClr val="bg1"/>
                </a:solidFill>
                <a:latin typeface="Bradley Hand ITC" pitchFamily="66" charset="0"/>
              </a:rPr>
              <a:t>				 requieren </a:t>
            </a: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al menos </a:t>
            </a:r>
            <a:r>
              <a:rPr lang="es-CO" b="1" dirty="0" smtClean="0">
                <a:solidFill>
                  <a:schemeClr val="bg1"/>
                </a:solidFill>
                <a:latin typeface="Bradley Hand ITC" pitchFamily="66" charset="0"/>
              </a:rPr>
              <a:t>					 una </a:t>
            </a: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capa sobre un </a:t>
            </a:r>
            <a:r>
              <a:rPr lang="es-CO" b="1" dirty="0" err="1">
                <a:solidFill>
                  <a:schemeClr val="bg1"/>
                </a:solidFill>
                <a:latin typeface="Bradley Hand ITC" pitchFamily="66" charset="0"/>
              </a:rPr>
              <a:t>semiespacio</a:t>
            </a: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, donde pueda quedar atrapada parte de la energía sísmica. Aunque más lentas que las ondas de cuerpo, las ondas de </a:t>
            </a:r>
            <a:r>
              <a:rPr lang="es-CO" b="1" dirty="0" err="1">
                <a:solidFill>
                  <a:schemeClr val="bg1"/>
                </a:solidFill>
                <a:latin typeface="Bradley Hand ITC" pitchFamily="66" charset="0"/>
              </a:rPr>
              <a:t>Love</a:t>
            </a: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 tienen velocidades de 1 a 4.5 km/s son más veloces que las de </a:t>
            </a:r>
            <a:r>
              <a:rPr lang="es-CO" b="1" dirty="0" err="1" smtClean="0">
                <a:solidFill>
                  <a:schemeClr val="bg1"/>
                </a:solidFill>
                <a:latin typeface="Bradley Hand ITC" pitchFamily="66" charset="0"/>
              </a:rPr>
              <a:t>Rayleigh</a:t>
            </a:r>
            <a:r>
              <a:rPr lang="es-CO" b="1" dirty="0" smtClean="0">
                <a:solidFill>
                  <a:schemeClr val="bg1"/>
                </a:solidFill>
                <a:latin typeface="Bradley Hand ITC" pitchFamily="66" charset="0"/>
              </a:rPr>
              <a:t>.</a:t>
            </a:r>
            <a:endParaRPr lang="es-CO" b="1" dirty="0">
              <a:solidFill>
                <a:schemeClr val="bg1"/>
              </a:solidFill>
              <a:latin typeface="Bradley Hand ITC" pitchFamily="66" charset="0"/>
            </a:endParaRPr>
          </a:p>
          <a:p>
            <a:pPr>
              <a:spcBef>
                <a:spcPct val="200000"/>
              </a:spcBef>
              <a:buClr>
                <a:srgbClr val="445E30"/>
              </a:buClr>
              <a:buNone/>
            </a:pPr>
            <a:endParaRPr lang="es-ES_tradnl" dirty="0"/>
          </a:p>
        </p:txBody>
      </p:sp>
      <p:pic>
        <p:nvPicPr>
          <p:cNvPr id="7" name="6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464975" y="750075"/>
            <a:ext cx="228601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es-CO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/>
            </a:r>
            <a:br>
              <a:rPr lang="es-CO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endParaRPr lang="es-ES_tradnl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357166"/>
            <a:ext cx="8643998" cy="6286544"/>
          </a:xfrm>
        </p:spPr>
        <p:txBody>
          <a:bodyPr/>
          <a:lstStyle/>
          <a:p>
            <a:pPr algn="just"/>
            <a:r>
              <a:rPr lang="es-CO" sz="3600" b="1" dirty="0">
                <a:solidFill>
                  <a:schemeClr val="bg1"/>
                </a:solidFill>
                <a:latin typeface="Bradley Hand ITC" pitchFamily="66" charset="0"/>
              </a:rPr>
              <a:t>se generan sólo cuando un medio elástico se encuentra estratificado, situación que se cumple en nuestro planeta pues se encuentra formado por capas de diferentes características físicas y químicas. Las ondas de </a:t>
            </a:r>
            <a:r>
              <a:rPr lang="es-CO" sz="3600" b="1" dirty="0" err="1">
                <a:solidFill>
                  <a:schemeClr val="bg1"/>
                </a:solidFill>
                <a:latin typeface="Bradley Hand ITC" pitchFamily="66" charset="0"/>
              </a:rPr>
              <a:t>Love</a:t>
            </a:r>
            <a:r>
              <a:rPr lang="es-CO" sz="3600" b="1" dirty="0">
                <a:solidFill>
                  <a:schemeClr val="bg1"/>
                </a:solidFill>
                <a:latin typeface="Bradley Hand ITC" pitchFamily="66" charset="0"/>
              </a:rPr>
              <a:t> se propagan con un movimiento de las partículas, perpendicular a la dirección de propagación,</a:t>
            </a:r>
          </a:p>
          <a:p>
            <a:pPr algn="just"/>
            <a:r>
              <a:rPr lang="es-CO" sz="3600" b="1" dirty="0">
                <a:solidFill>
                  <a:schemeClr val="bg1"/>
                </a:solidFill>
                <a:latin typeface="Bradley Hand ITC" pitchFamily="66" charset="0"/>
              </a:rPr>
              <a:t>sólo poseen la componentes horizontal a superficie. </a:t>
            </a:r>
          </a:p>
          <a:p>
            <a:pPr>
              <a:spcBef>
                <a:spcPct val="200000"/>
              </a:spcBef>
              <a:buClr>
                <a:srgbClr val="445E30"/>
              </a:buClr>
              <a:buNone/>
            </a:pP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85728"/>
            <a:ext cx="8229600" cy="928670"/>
          </a:xfrm>
        </p:spPr>
        <p:txBody>
          <a:bodyPr/>
          <a:lstStyle/>
          <a:p>
            <a:r>
              <a:rPr lang="es-CO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 </a:t>
            </a:r>
            <a:r>
              <a:rPr lang="es-CO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/>
            </a:r>
            <a:br>
              <a:rPr lang="es-CO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s-CO" b="1" dirty="0">
                <a:solidFill>
                  <a:schemeClr val="tx1"/>
                </a:solidFill>
                <a:latin typeface="Bradley Hand ITC" pitchFamily="66" charset="0"/>
              </a:rPr>
              <a:t>Ondas </a:t>
            </a:r>
            <a:r>
              <a:rPr lang="es-CO" b="1" dirty="0" smtClean="0">
                <a:solidFill>
                  <a:schemeClr val="tx1"/>
                </a:solidFill>
                <a:latin typeface="Bradley Hand ITC" pitchFamily="66" charset="0"/>
              </a:rPr>
              <a:t>de </a:t>
            </a:r>
            <a:r>
              <a:rPr lang="es-CO" b="1" dirty="0" err="1" smtClean="0">
                <a:solidFill>
                  <a:schemeClr val="tx1"/>
                </a:solidFill>
                <a:latin typeface="Bradley Hand ITC" pitchFamily="66" charset="0"/>
              </a:rPr>
              <a:t>RAYLEIG</a:t>
            </a:r>
            <a:r>
              <a:rPr lang="es-CO" b="1" dirty="0" smtClean="0">
                <a:solidFill>
                  <a:schemeClr val="tx1"/>
                </a:solidFill>
                <a:latin typeface="Bradley Hand ITC" pitchFamily="66" charset="0"/>
              </a:rPr>
              <a:t> H</a:t>
            </a:r>
            <a:r>
              <a:rPr lang="es-CO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/>
            </a:r>
            <a:br>
              <a:rPr lang="es-CO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endParaRPr lang="es-ES_tradnl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500150"/>
            <a:ext cx="8143932" cy="4929246"/>
          </a:xfrm>
        </p:spPr>
        <p:txBody>
          <a:bodyPr/>
          <a:lstStyle/>
          <a:p>
            <a:pPr algn="just">
              <a:spcBef>
                <a:spcPct val="200000"/>
              </a:spcBef>
              <a:buClr>
                <a:srgbClr val="445E30"/>
              </a:buClr>
              <a:buNone/>
            </a:pPr>
            <a:r>
              <a:rPr lang="es-CO" dirty="0" smtClean="0"/>
              <a:t>  </a:t>
            </a:r>
            <a:r>
              <a:rPr lang="es-CO" b="1" dirty="0" smtClean="0">
                <a:latin typeface="Bradley Hand ITC" pitchFamily="66" charset="0"/>
              </a:rPr>
              <a:t>D</a:t>
            </a:r>
            <a:r>
              <a:rPr lang="es-CO" b="1" dirty="0" smtClean="0">
                <a:solidFill>
                  <a:schemeClr val="bg1"/>
                </a:solidFill>
                <a:latin typeface="Bradley Hand ITC" pitchFamily="66" charset="0"/>
              </a:rPr>
              <a:t>enotadas </a:t>
            </a: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usualmente por </a:t>
            </a:r>
            <a:r>
              <a:rPr lang="es-CO" b="1" i="1" dirty="0">
                <a:solidFill>
                  <a:schemeClr val="bg1"/>
                </a:solidFill>
                <a:latin typeface="Bradley Hand ITC" pitchFamily="66" charset="0"/>
              </a:rPr>
              <a:t>R, </a:t>
            </a: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o </a:t>
            </a:r>
            <a:r>
              <a:rPr lang="es-CO" b="1" i="1" dirty="0">
                <a:solidFill>
                  <a:schemeClr val="bg1"/>
                </a:solidFill>
                <a:latin typeface="Bradley Hand ITC" pitchFamily="66" charset="0"/>
              </a:rPr>
              <a:t>LR</a:t>
            </a: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 cuando son de periodo muy </a:t>
            </a:r>
            <a:r>
              <a:rPr lang="es-CO" b="1" dirty="0" smtClean="0">
                <a:solidFill>
                  <a:schemeClr val="bg1"/>
                </a:solidFill>
                <a:latin typeface="Bradley Hand ITC" pitchFamily="66" charset="0"/>
              </a:rPr>
              <a:t>largo. Cuando </a:t>
            </a:r>
            <a:r>
              <a:rPr lang="es-CO" b="1" dirty="0">
                <a:solidFill>
                  <a:schemeClr val="bg1"/>
                </a:solidFill>
                <a:latin typeface="Bradley Hand ITC" pitchFamily="66" charset="0"/>
              </a:rPr>
              <a:t>un sólido posee una superficie libre, como la superficie de la tierra, pueden generarse ondas que viajan a lo largo de la superficie. Estas ondas tienen su máxima amplitud en la superficie libre, la cual decrece exponencialmente con la </a:t>
            </a:r>
            <a:r>
              <a:rPr lang="es-CO" b="1" dirty="0" smtClean="0">
                <a:solidFill>
                  <a:schemeClr val="bg1"/>
                </a:solidFill>
                <a:latin typeface="Bradley Hand ITC" pitchFamily="66" charset="0"/>
              </a:rPr>
              <a:t>profundidad. </a:t>
            </a:r>
            <a:endParaRPr lang="es-ES_tradnl" b="1" dirty="0"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785794"/>
            <a:ext cx="8229600" cy="5554683"/>
          </a:xfrm>
        </p:spPr>
        <p:txBody>
          <a:bodyPr/>
          <a:lstStyle/>
          <a:p>
            <a:pPr algn="just">
              <a:spcBef>
                <a:spcPct val="200000"/>
              </a:spcBef>
              <a:buClr>
                <a:srgbClr val="445E30"/>
              </a:buClr>
              <a:buNone/>
            </a:pPr>
            <a:r>
              <a:rPr lang="es-CO" b="1" dirty="0" smtClean="0">
                <a:solidFill>
                  <a:schemeClr val="bg1"/>
                </a:solidFill>
                <a:latin typeface="Bradley Hand ITC" pitchFamily="66" charset="0"/>
              </a:rPr>
              <a:t>La trayectoria que describen las partículas del medio al propagarse la onda es elíptica retrógrada y ocurre en el plano de propagación de la onda. Una analogía de estas ondas lo constituyen las ondas que se producen en la superficie del agua.</a:t>
            </a:r>
          </a:p>
          <a:p>
            <a:pPr algn="just">
              <a:spcBef>
                <a:spcPct val="200000"/>
              </a:spcBef>
              <a:buClr>
                <a:srgbClr val="445E30"/>
              </a:buClr>
              <a:buNone/>
            </a:pPr>
            <a:endParaRPr lang="es-ES_tradnl" dirty="0"/>
          </a:p>
        </p:txBody>
      </p:sp>
      <p:pic>
        <p:nvPicPr>
          <p:cNvPr id="4" name="3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286115" y="2786059"/>
            <a:ext cx="2071702" cy="492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vention Circles Squares">
  <a:themeElements>
    <a:clrScheme name="Invention Circles Squar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nvention Circles Squares">
      <a:majorFont>
        <a:latin typeface="Franklin Gothic Medium"/>
        <a:ea typeface=""/>
        <a:cs typeface=""/>
      </a:majorFont>
      <a:minorFont>
        <a:latin typeface="Franklin 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vention Circles Squar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vention Circles Squar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vention Circles Squar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vention Circles Squar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vention Circles Squar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vention Circles Squar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vention Circles Squar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vention Circles Squar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vention Circles Squar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vention Circles Squar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vention Circles Squar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vention Circles Squar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invention circles squares</Template>
  <TotalTime>0</TotalTime>
  <Pages>0</Pages>
  <Words>539</Words>
  <Characters>0</Characters>
  <Application>Microsoft Office PowerPoint</Application>
  <DocSecurity>0</DocSecurity>
  <PresentationFormat>Presentación en pantalla (4:3)</PresentationFormat>
  <Lines>0</Lines>
  <Paragraphs>41</Paragraphs>
  <Slides>13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Invention Circles Squares</vt:lpstr>
      <vt:lpstr>ONDAS DE SUPERFICIE</vt:lpstr>
      <vt:lpstr>Onda sísmica </vt:lpstr>
      <vt:lpstr>Ondas de superficie</vt:lpstr>
      <vt:lpstr>Dentro de este tipo de ondas se pueden diferenciar dos modalidades, denominadas ondas Rayleigh y ondas Love en honor a los científicos que demostraron teóricamente  su existencia.</vt:lpstr>
      <vt:lpstr> Ambas superficiales pero diferentes entre si: Las ondas Rayleigh se forman en la superficie de la Tierra y hacen que las partículas se desplacen según una trayectoria elíptica retrógrada. En cambio las ondas Love se originan en la interfase de dos medios con propiedades mecánicas diferentes; en este caso el movimiento de las partículas es perpendicular a la dirección de propagación de la perturbación, similar a las ondas S, pero solo ocurre en el plano de la superficie terrestre. </vt:lpstr>
      <vt:lpstr>ondas  de LOVE</vt:lpstr>
      <vt:lpstr> </vt:lpstr>
      <vt:lpstr>  Ondas de RAYLEIG H </vt:lpstr>
      <vt:lpstr>Diapositiva 9</vt:lpstr>
      <vt:lpstr>Velocidad de las Ondas</vt:lpstr>
      <vt:lpstr>Diapositiva 11</vt:lpstr>
      <vt:lpstr>Diapositiva 12</vt:lpstr>
      <vt:lpstr>Diapositiva 13</vt:lpstr>
    </vt:vector>
  </TitlesOfParts>
  <LinksUpToDate>false</LinksUpToDate>
  <CharactersWithSpaces>0</CharactersWithSpaces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cp:lastPrinted>2005-06-08T15:32:21Z</cp:lastPrinted>
  <dcterms:created xsi:type="dcterms:W3CDTF">2010-04-15T23:53:18Z</dcterms:created>
  <dcterms:modified xsi:type="dcterms:W3CDTF">2011-05-05T20:56:22Z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E DAP">
    <vt:lpwstr>[ContentDir]\Student\MS\Templates\Invention\Invention.xml</vt:lpwstr>
  </property>
  <property fmtid="{D5CDD505-2E9C-101B-9397-08002B2CF9AE}" pid="3" name="SE Mode">
    <vt:lpwstr>student</vt:lpwstr>
  </property>
  <property fmtid="{D5CDD505-2E9C-101B-9397-08002B2CF9AE}" pid="4" name="SE Context">
    <vt:lpwstr>Presentation</vt:lpwstr>
  </property>
  <property fmtid="{D5CDD505-2E9C-101B-9397-08002B2CF9AE}" pid="5" name="SE DAP Default">
    <vt:lpwstr>[ContentDir]\Student\MS\Templates\Invention\Invention.xml</vt:lpwstr>
  </property>
  <property fmtid="{D5CDD505-2E9C-101B-9397-08002B2CF9AE}" pid="6" name="SE DAP Check Values">
    <vt:lpwstr>0</vt:lpwstr>
  </property>
</Properties>
</file>