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15D64-0E26-4028-91E6-DCA8F04DFDF2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F3142-00A1-4D62-BC46-4E077BA2920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1152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dirty="0" smtClean="0">
                <a:solidFill>
                  <a:schemeClr val="tx1"/>
                </a:solidFill>
                <a:effectLst/>
                <a:latin typeface="Verdana" pitchFamily="34" charset="0"/>
              </a:rPr>
              <a:t>Escala de Mercalli de acuerdo a intensidades de Sismos.</a:t>
            </a:r>
            <a:endParaRPr lang="es-ES" sz="2800" b="0" dirty="0" smtClean="0">
              <a:solidFill>
                <a:schemeClr val="tx1"/>
              </a:solidFill>
              <a:effectLst/>
            </a:endParaRP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F3142-00A1-4D62-BC46-4E077BA2920D}" type="slidenum">
              <a:rPr lang="es-CO" smtClean="0"/>
              <a:t>5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E62C68-2EFF-4E0A-8068-75EBBB2BECE0}" type="datetimeFigureOut">
              <a:rPr lang="es-CO" smtClean="0"/>
              <a:t>06/05/2011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BAC7B4-FD51-442B-93CC-0CFBC7F70A2A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ES" dirty="0" smtClean="0"/>
          </a:p>
          <a:p>
            <a:pPr marL="0" indent="0" algn="ctr">
              <a:buNone/>
            </a:pPr>
            <a:r>
              <a:rPr lang="es-MX" sz="9600" dirty="0" smtClean="0">
                <a:solidFill>
                  <a:srgbClr val="005400"/>
                </a:solidFill>
                <a:latin typeface="Times New Roman" pitchFamily="18" charset="0"/>
              </a:rPr>
              <a:t>SISMOS</a:t>
            </a:r>
          </a:p>
          <a:p>
            <a:pPr marL="0" indent="0" algn="ctr">
              <a:buNone/>
            </a:pPr>
            <a:endParaRPr lang="es-MX" sz="9600" dirty="0" smtClean="0">
              <a:solidFill>
                <a:srgbClr val="005400"/>
              </a:solidFill>
              <a:latin typeface="Times New Roman" pitchFamily="18" charset="0"/>
            </a:endParaRPr>
          </a:p>
          <a:p>
            <a:pPr marL="0" indent="0" algn="ctr">
              <a:buNone/>
            </a:pPr>
            <a:r>
              <a:rPr lang="es-ES_tradnl" sz="4100" dirty="0">
                <a:solidFill>
                  <a:srgbClr val="005400"/>
                </a:solidFill>
                <a:latin typeface="Century Gothic" pitchFamily="34" charset="0"/>
              </a:rPr>
              <a:t>ESCALA DE MAGNITUD </a:t>
            </a:r>
            <a:r>
              <a:rPr lang="es-ES_tradnl" sz="4100" dirty="0" smtClean="0">
                <a:solidFill>
                  <a:srgbClr val="005400"/>
                </a:solidFill>
                <a:latin typeface="Century Gothic" pitchFamily="34" charset="0"/>
              </a:rPr>
              <a:t>SISMICA</a:t>
            </a:r>
            <a:endParaRPr lang="es-CO" sz="4100" dirty="0">
              <a:solidFill>
                <a:srgbClr val="005400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endParaRPr lang="es-ES" sz="9600" dirty="0">
              <a:solidFill>
                <a:srgbClr val="005400"/>
              </a:solidFill>
              <a:latin typeface="Times New Roman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081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00266"/>
            <a:ext cx="8258204" cy="19002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200" dirty="0" smtClean="0">
                <a:effectLst/>
              </a:rPr>
              <a:t>A finales del siglo pasado el sismólogo italiano de-</a:t>
            </a:r>
            <a:r>
              <a:rPr lang="es-ES" sz="2200" dirty="0" err="1" smtClean="0">
                <a:effectLst/>
              </a:rPr>
              <a:t>Rossi</a:t>
            </a:r>
            <a:r>
              <a:rPr lang="es-ES" sz="2200" dirty="0" smtClean="0">
                <a:effectLst/>
              </a:rPr>
              <a:t> y el suizo </a:t>
            </a:r>
            <a:r>
              <a:rPr lang="es-ES" sz="2200" dirty="0" err="1" smtClean="0">
                <a:effectLst/>
              </a:rPr>
              <a:t>Forel</a:t>
            </a:r>
            <a:r>
              <a:rPr lang="es-ES" sz="2200" dirty="0" smtClean="0">
                <a:effectLst/>
              </a:rPr>
              <a:t> propusieron la escala de intensidad de diez grados conocida como </a:t>
            </a:r>
            <a:r>
              <a:rPr lang="es-ES" sz="2200" dirty="0" err="1" smtClean="0">
                <a:effectLst/>
              </a:rPr>
              <a:t>Rossi-Forel</a:t>
            </a:r>
            <a:r>
              <a:rPr lang="es-ES" sz="2200" dirty="0" smtClean="0">
                <a:effectLst/>
              </a:rPr>
              <a:t> para catalogar los daños producidos por los sismos. En 1902 Giuseppe Mercalli propuso una escala de doce grados.</a:t>
            </a:r>
          </a:p>
          <a:p>
            <a:endParaRPr lang="es-CO" sz="22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714612" y="1272589"/>
            <a:ext cx="35650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dirty="0">
                <a:effectLst/>
              </a:rPr>
              <a:t>Escala de Intensidad</a:t>
            </a:r>
          </a:p>
        </p:txBody>
      </p:sp>
      <p:pic>
        <p:nvPicPr>
          <p:cNvPr id="7" name="Picture 7" descr="Imagen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00504"/>
            <a:ext cx="3541712" cy="2501900"/>
          </a:xfrm>
          <a:prstGeom prst="rect">
            <a:avLst/>
          </a:prstGeom>
          <a:noFill/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99043" name="Rectangle 3"/>
          <p:cNvSpPr>
            <a:spLocks noChangeArrowheads="1"/>
          </p:cNvSpPr>
          <p:nvPr/>
        </p:nvSpPr>
        <p:spPr bwMode="auto">
          <a:xfrm>
            <a:off x="285720" y="2181233"/>
            <a:ext cx="84169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200" dirty="0">
                <a:effectLst/>
              </a:rPr>
              <a:t>Existen varias escalas que miden la intensidad. </a:t>
            </a:r>
            <a:r>
              <a:rPr lang="es-ES" sz="2200" dirty="0" smtClean="0"/>
              <a:t>Una de las mas utilizadas es </a:t>
            </a:r>
            <a:r>
              <a:rPr lang="es-ES" sz="2200" dirty="0" smtClean="0">
                <a:effectLst/>
              </a:rPr>
              <a:t>la </a:t>
            </a:r>
            <a:r>
              <a:rPr lang="es-ES" sz="2200" dirty="0">
                <a:effectLst/>
              </a:rPr>
              <a:t>de Mercalli Modificada (MM). Usa números romanos, la intensidad de grado II corresponde a sismos sentidos únicamente en circunstancias especiales, generalmente pasan </a:t>
            </a:r>
            <a:endParaRPr lang="es-ES" sz="2200" dirty="0" smtClean="0">
              <a:effectLst/>
            </a:endParaRPr>
          </a:p>
          <a:p>
            <a:pPr algn="just"/>
            <a:r>
              <a:rPr lang="es-ES" sz="2200" dirty="0" smtClean="0">
                <a:effectLst/>
              </a:rPr>
              <a:t>desapercibidos</a:t>
            </a:r>
            <a:r>
              <a:rPr lang="es-ES" sz="2200" dirty="0">
                <a:effectLst/>
              </a:rPr>
              <a:t>. La intensidad </a:t>
            </a:r>
            <a:endParaRPr lang="es-ES" sz="2200" dirty="0" smtClean="0">
              <a:effectLst/>
            </a:endParaRPr>
          </a:p>
          <a:p>
            <a:pPr algn="just"/>
            <a:r>
              <a:rPr lang="es-ES" sz="2200" dirty="0" smtClean="0">
                <a:effectLst/>
              </a:rPr>
              <a:t>máxima </a:t>
            </a:r>
            <a:r>
              <a:rPr lang="es-ES" sz="2200" dirty="0">
                <a:effectLst/>
              </a:rPr>
              <a:t>de </a:t>
            </a:r>
            <a:r>
              <a:rPr lang="es-ES" sz="2200" dirty="0" smtClean="0">
                <a:effectLst/>
              </a:rPr>
              <a:t>XII </a:t>
            </a:r>
            <a:r>
              <a:rPr lang="es-ES" sz="2200" dirty="0">
                <a:effectLst/>
              </a:rPr>
              <a:t>implica que </a:t>
            </a:r>
            <a:r>
              <a:rPr lang="es-ES" sz="2200" dirty="0" smtClean="0">
                <a:effectLst/>
              </a:rPr>
              <a:t>hubo</a:t>
            </a:r>
          </a:p>
          <a:p>
            <a:pPr algn="just"/>
            <a:r>
              <a:rPr lang="es-ES" sz="2200" dirty="0" smtClean="0">
                <a:effectLst/>
              </a:rPr>
              <a:t> destrucción total.</a:t>
            </a:r>
            <a:endParaRPr lang="es-ES" sz="2200" dirty="0">
              <a:effectLst/>
            </a:endParaRPr>
          </a:p>
        </p:txBody>
      </p:sp>
      <p:sp>
        <p:nvSpPr>
          <p:cNvPr id="599044" name="Rectangle 4"/>
          <p:cNvSpPr>
            <a:spLocks noChangeArrowheads="1"/>
          </p:cNvSpPr>
          <p:nvPr/>
        </p:nvSpPr>
        <p:spPr bwMode="auto">
          <a:xfrm>
            <a:off x="1994462" y="1201151"/>
            <a:ext cx="51233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3200" dirty="0">
                <a:effectLst/>
              </a:rPr>
              <a:t>Escala de Mercalli Modificada</a:t>
            </a:r>
          </a:p>
        </p:txBody>
      </p:sp>
      <p:pic>
        <p:nvPicPr>
          <p:cNvPr id="599048" name="Picture 8" descr="Imagen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00438"/>
            <a:ext cx="3930650" cy="2593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5" name="Rectangle 5"/>
          <p:cNvSpPr>
            <a:spLocks noChangeArrowheads="1"/>
          </p:cNvSpPr>
          <p:nvPr/>
        </p:nvSpPr>
        <p:spPr bwMode="auto">
          <a:xfrm>
            <a:off x="3000364" y="1000108"/>
            <a:ext cx="3151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dirty="0">
                <a:effectLst/>
              </a:rPr>
              <a:t>Escala de Mercalli</a:t>
            </a:r>
          </a:p>
        </p:txBody>
      </p:sp>
      <p:grpSp>
        <p:nvGrpSpPr>
          <p:cNvPr id="35" name="34 Grupo"/>
          <p:cNvGrpSpPr/>
          <p:nvPr/>
        </p:nvGrpSpPr>
        <p:grpSpPr>
          <a:xfrm>
            <a:off x="179388" y="1460521"/>
            <a:ext cx="8640762" cy="5111751"/>
            <a:chOff x="179388" y="1460521"/>
            <a:chExt cx="8640762" cy="5111751"/>
          </a:xfrm>
        </p:grpSpPr>
        <p:sp>
          <p:nvSpPr>
            <p:cNvPr id="542753" name="Rectangle 33"/>
            <p:cNvSpPr>
              <a:spLocks noChangeArrowheads="1"/>
            </p:cNvSpPr>
            <p:nvPr/>
          </p:nvSpPr>
          <p:spPr bwMode="auto">
            <a:xfrm>
              <a:off x="257175" y="1460521"/>
              <a:ext cx="44291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endParaRPr lang="es-ES" sz="1700">
                <a:solidFill>
                  <a:schemeClr val="tx1"/>
                </a:solidFill>
                <a:effectLst/>
                <a:latin typeface="Verdana" pitchFamily="34" charset="0"/>
              </a:endParaRPr>
            </a:p>
            <a:p>
              <a:pPr algn="just" eaLnBrk="0" hangingPunct="0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I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72" name="Rectangle 52"/>
            <p:cNvSpPr>
              <a:spLocks noChangeArrowheads="1"/>
            </p:cNvSpPr>
            <p:nvPr/>
          </p:nvSpPr>
          <p:spPr bwMode="auto">
            <a:xfrm>
              <a:off x="1182688" y="5205434"/>
              <a:ext cx="75660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71" name="Rectangle 51"/>
            <p:cNvSpPr>
              <a:spLocks noChangeArrowheads="1"/>
            </p:cNvSpPr>
            <p:nvPr/>
          </p:nvSpPr>
          <p:spPr bwMode="auto">
            <a:xfrm>
              <a:off x="457200" y="5205434"/>
              <a:ext cx="7969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70" name="Rectangle 50"/>
            <p:cNvSpPr>
              <a:spLocks noChangeArrowheads="1"/>
            </p:cNvSpPr>
            <p:nvPr/>
          </p:nvSpPr>
          <p:spPr bwMode="auto">
            <a:xfrm>
              <a:off x="1182688" y="5480071"/>
              <a:ext cx="75660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69" name="Rectangle 49"/>
            <p:cNvSpPr>
              <a:spLocks noChangeArrowheads="1"/>
            </p:cNvSpPr>
            <p:nvPr/>
          </p:nvSpPr>
          <p:spPr bwMode="auto">
            <a:xfrm>
              <a:off x="457200" y="5480071"/>
              <a:ext cx="7969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76" name="Rectangle 56"/>
            <p:cNvSpPr>
              <a:spLocks noChangeArrowheads="1"/>
            </p:cNvSpPr>
            <p:nvPr/>
          </p:nvSpPr>
          <p:spPr bwMode="auto">
            <a:xfrm>
              <a:off x="1182688" y="6175396"/>
              <a:ext cx="75660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74" name="Rectangle 54"/>
            <p:cNvSpPr>
              <a:spLocks noChangeArrowheads="1"/>
            </p:cNvSpPr>
            <p:nvPr/>
          </p:nvSpPr>
          <p:spPr bwMode="auto">
            <a:xfrm>
              <a:off x="1182688" y="5778521"/>
              <a:ext cx="75660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64" name="Rectangle 44"/>
            <p:cNvSpPr>
              <a:spLocks noChangeArrowheads="1"/>
            </p:cNvSpPr>
            <p:nvPr/>
          </p:nvSpPr>
          <p:spPr bwMode="auto">
            <a:xfrm>
              <a:off x="1182688" y="5448321"/>
              <a:ext cx="7566025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Todos lo perciben, se atemorizan y salen al exterior. Inseguridad para caminar. Ruptura de cristales, y objetos frágiles. Los muebles se desplazan. Se producen grietas en estructuras. Se hace visible el movimiento de los árboles. 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63" name="Rectangle 43"/>
            <p:cNvSpPr>
              <a:spLocks noChangeArrowheads="1"/>
            </p:cNvSpPr>
            <p:nvPr/>
          </p:nvSpPr>
          <p:spPr bwMode="auto">
            <a:xfrm>
              <a:off x="257175" y="5205434"/>
              <a:ext cx="7969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VI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68" name="Rectangle 48"/>
            <p:cNvSpPr>
              <a:spLocks noChangeArrowheads="1"/>
            </p:cNvSpPr>
            <p:nvPr/>
          </p:nvSpPr>
          <p:spPr bwMode="auto">
            <a:xfrm>
              <a:off x="1182688" y="4827609"/>
              <a:ext cx="75660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s-CO" sz="1700"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3" name="Group 175"/>
            <p:cNvGrpSpPr>
              <a:grpSpLocks/>
            </p:cNvGrpSpPr>
            <p:nvPr/>
          </p:nvGrpSpPr>
          <p:grpSpPr bwMode="auto">
            <a:xfrm>
              <a:off x="1173163" y="4383109"/>
              <a:ext cx="7566025" cy="706438"/>
              <a:chOff x="748" y="2568"/>
              <a:chExt cx="4766" cy="445"/>
            </a:xfrm>
          </p:grpSpPr>
          <p:sp>
            <p:nvSpPr>
              <p:cNvPr id="542766" name="Rectangle 46"/>
              <p:cNvSpPr>
                <a:spLocks noChangeArrowheads="1"/>
              </p:cNvSpPr>
              <p:nvPr/>
            </p:nvSpPr>
            <p:spPr bwMode="auto">
              <a:xfrm>
                <a:off x="748" y="2667"/>
                <a:ext cx="4766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es-CO" sz="170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2762" name="Rectangle 42"/>
              <p:cNvSpPr>
                <a:spLocks noChangeArrowheads="1"/>
              </p:cNvSpPr>
              <p:nvPr/>
            </p:nvSpPr>
            <p:spPr bwMode="auto">
              <a:xfrm>
                <a:off x="748" y="2568"/>
                <a:ext cx="4766" cy="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just"/>
                <a:r>
                  <a:rPr lang="es-ES" sz="1700">
                    <a:solidFill>
                      <a:schemeClr val="tx1"/>
                    </a:solidFill>
                    <a:effectLst/>
                    <a:latin typeface="Verdana" pitchFamily="34" charset="0"/>
                  </a:rPr>
                  <a:t>La mayoría lo percibe. Los líquidos oscilan en sus recipientes y pueden derramarse. Los péndulos de los relojes alteran su ritmo o se detienen. Es posible estimar la dirección principal del movimiento sísmico.</a:t>
                </a:r>
                <a:endParaRPr lang="es-ES" sz="1700"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542761" name="Rectangle 41"/>
            <p:cNvSpPr>
              <a:spLocks noChangeArrowheads="1"/>
            </p:cNvSpPr>
            <p:nvPr/>
          </p:nvSpPr>
          <p:spPr bwMode="auto">
            <a:xfrm>
              <a:off x="257175" y="3981471"/>
              <a:ext cx="658812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V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60" name="Rectangle 40"/>
            <p:cNvSpPr>
              <a:spLocks noChangeArrowheads="1"/>
            </p:cNvSpPr>
            <p:nvPr/>
          </p:nvSpPr>
          <p:spPr bwMode="auto">
            <a:xfrm>
              <a:off x="1182688" y="3340121"/>
              <a:ext cx="7566025" cy="61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Los objetos colgantes oscilan visiblemente. La percepción es semejante a la producida por el paso de un vehículo pesado. 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9" name="Rectangle 39"/>
            <p:cNvSpPr>
              <a:spLocks noChangeArrowheads="1"/>
            </p:cNvSpPr>
            <p:nvPr/>
          </p:nvSpPr>
          <p:spPr bwMode="auto">
            <a:xfrm>
              <a:off x="242888" y="3397271"/>
              <a:ext cx="7969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IV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8" name="Rectangle 38"/>
            <p:cNvSpPr>
              <a:spLocks noChangeArrowheads="1"/>
            </p:cNvSpPr>
            <p:nvPr/>
          </p:nvSpPr>
          <p:spPr bwMode="auto">
            <a:xfrm>
              <a:off x="1182688" y="2813071"/>
              <a:ext cx="5910262" cy="31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Se percibe en interiores de edificios y casas. 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7" name="Rectangle 37"/>
            <p:cNvSpPr>
              <a:spLocks noChangeArrowheads="1"/>
            </p:cNvSpPr>
            <p:nvPr/>
          </p:nvSpPr>
          <p:spPr bwMode="auto">
            <a:xfrm>
              <a:off x="242888" y="2867046"/>
              <a:ext cx="7969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III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6" name="Rectangle 36"/>
            <p:cNvSpPr>
              <a:spLocks noChangeArrowheads="1"/>
            </p:cNvSpPr>
            <p:nvPr/>
          </p:nvSpPr>
          <p:spPr bwMode="auto">
            <a:xfrm>
              <a:off x="1182688" y="2247921"/>
              <a:ext cx="7566025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Se percibe por personas en reposo, ubicadas en pisos superiores de  edificios.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5" name="Rectangle 35"/>
            <p:cNvSpPr>
              <a:spLocks noChangeArrowheads="1"/>
            </p:cNvSpPr>
            <p:nvPr/>
          </p:nvSpPr>
          <p:spPr bwMode="auto">
            <a:xfrm>
              <a:off x="257175" y="2133621"/>
              <a:ext cx="514350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II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754" name="Rectangle 34"/>
            <p:cNvSpPr>
              <a:spLocks noChangeArrowheads="1"/>
            </p:cNvSpPr>
            <p:nvPr/>
          </p:nvSpPr>
          <p:spPr bwMode="auto">
            <a:xfrm>
              <a:off x="1182688" y="1676421"/>
              <a:ext cx="75660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700">
                  <a:solidFill>
                    <a:schemeClr val="tx1"/>
                  </a:solidFill>
                  <a:effectLst/>
                  <a:latin typeface="Verdana" pitchFamily="34" charset="0"/>
                </a:rPr>
                <a:t>Se advierte por pocas personas y en condiciones de perceptibilidad favorables.</a:t>
              </a:r>
              <a:endParaRPr lang="es-ES" sz="17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2880" name="Rectangle 160"/>
            <p:cNvSpPr>
              <a:spLocks noChangeArrowheads="1"/>
            </p:cNvSpPr>
            <p:nvPr/>
          </p:nvSpPr>
          <p:spPr bwMode="auto">
            <a:xfrm>
              <a:off x="179388" y="1604984"/>
              <a:ext cx="8640762" cy="4967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542881" name="Line 161"/>
            <p:cNvSpPr>
              <a:spLocks noChangeShapeType="1"/>
            </p:cNvSpPr>
            <p:nvPr/>
          </p:nvSpPr>
          <p:spPr bwMode="auto">
            <a:xfrm>
              <a:off x="179388" y="2179659"/>
              <a:ext cx="8640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542890" name="Line 170"/>
            <p:cNvSpPr>
              <a:spLocks noChangeShapeType="1"/>
            </p:cNvSpPr>
            <p:nvPr/>
          </p:nvSpPr>
          <p:spPr bwMode="auto">
            <a:xfrm>
              <a:off x="971550" y="1604984"/>
              <a:ext cx="0" cy="4967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542891" name="Line 171"/>
            <p:cNvSpPr>
              <a:spLocks noChangeShapeType="1"/>
            </p:cNvSpPr>
            <p:nvPr/>
          </p:nvSpPr>
          <p:spPr bwMode="auto">
            <a:xfrm>
              <a:off x="179388" y="2755921"/>
              <a:ext cx="8640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542892" name="Line 172"/>
            <p:cNvSpPr>
              <a:spLocks noChangeShapeType="1"/>
            </p:cNvSpPr>
            <p:nvPr/>
          </p:nvSpPr>
          <p:spPr bwMode="auto">
            <a:xfrm>
              <a:off x="179388" y="3260746"/>
              <a:ext cx="8640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542893" name="Line 173"/>
            <p:cNvSpPr>
              <a:spLocks noChangeShapeType="1"/>
            </p:cNvSpPr>
            <p:nvPr/>
          </p:nvSpPr>
          <p:spPr bwMode="auto">
            <a:xfrm>
              <a:off x="179388" y="4052909"/>
              <a:ext cx="8640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542894" name="Line 174"/>
            <p:cNvSpPr>
              <a:spLocks noChangeShapeType="1"/>
            </p:cNvSpPr>
            <p:nvPr/>
          </p:nvSpPr>
          <p:spPr bwMode="auto">
            <a:xfrm>
              <a:off x="179388" y="5276871"/>
              <a:ext cx="8640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24 Grupo"/>
          <p:cNvGrpSpPr/>
          <p:nvPr/>
        </p:nvGrpSpPr>
        <p:grpSpPr>
          <a:xfrm>
            <a:off x="179388" y="1430360"/>
            <a:ext cx="8785225" cy="5356226"/>
            <a:chOff x="179388" y="1168400"/>
            <a:chExt cx="8785225" cy="5356226"/>
          </a:xfrm>
        </p:grpSpPr>
        <p:sp>
          <p:nvSpPr>
            <p:cNvPr id="605190" name="Rectangle 6"/>
            <p:cNvSpPr>
              <a:spLocks noChangeArrowheads="1"/>
            </p:cNvSpPr>
            <p:nvPr/>
          </p:nvSpPr>
          <p:spPr bwMode="auto">
            <a:xfrm>
              <a:off x="1192213" y="5986463"/>
              <a:ext cx="7556500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El daño es casi total. Se desplazan grandes masas de roca. Los niveles y perspectivas quedan distorsionados.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1" name="Rectangle 7"/>
            <p:cNvSpPr>
              <a:spLocks noChangeArrowheads="1"/>
            </p:cNvSpPr>
            <p:nvPr/>
          </p:nvSpPr>
          <p:spPr bwMode="auto">
            <a:xfrm>
              <a:off x="239713" y="5872163"/>
              <a:ext cx="795338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XII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2" name="Rectangle 8"/>
            <p:cNvSpPr>
              <a:spLocks noChangeArrowheads="1"/>
            </p:cNvSpPr>
            <p:nvPr/>
          </p:nvSpPr>
          <p:spPr bwMode="auto">
            <a:xfrm>
              <a:off x="1130301" y="5156200"/>
              <a:ext cx="76898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Muy pocas estructuras quedan en pie. Los rieles de las vías férreas quedan fuertemente deformados. Las tuberías (cañerías subterráneas) quedan totalmente fuera de servicio.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3" name="Rectangle 9"/>
            <p:cNvSpPr>
              <a:spLocks noChangeArrowheads="1"/>
            </p:cNvSpPr>
            <p:nvPr/>
          </p:nvSpPr>
          <p:spPr bwMode="auto">
            <a:xfrm>
              <a:off x="234951" y="4949825"/>
              <a:ext cx="8096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XI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4" name="Rectangle 10"/>
            <p:cNvSpPr>
              <a:spLocks noChangeArrowheads="1"/>
            </p:cNvSpPr>
            <p:nvPr/>
          </p:nvSpPr>
          <p:spPr bwMode="auto">
            <a:xfrm>
              <a:off x="1154113" y="4402138"/>
              <a:ext cx="7608888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Se destruye gran parte de las estructuras de toda especie. El agua de canales, ríos, lagos, sale proyectada a las riberas. 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5" name="Rectangle 11"/>
            <p:cNvSpPr>
              <a:spLocks noChangeArrowheads="1"/>
            </p:cNvSpPr>
            <p:nvPr/>
          </p:nvSpPr>
          <p:spPr bwMode="auto">
            <a:xfrm>
              <a:off x="254001" y="4306888"/>
              <a:ext cx="754063" cy="395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X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6" name="Rectangle 12"/>
            <p:cNvSpPr>
              <a:spLocks noChangeArrowheads="1"/>
            </p:cNvSpPr>
            <p:nvPr/>
          </p:nvSpPr>
          <p:spPr bwMode="auto">
            <a:xfrm>
              <a:off x="1112838" y="3914775"/>
              <a:ext cx="4597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Se produce pánico general.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7" name="Rectangle 13"/>
            <p:cNvSpPr>
              <a:spLocks noChangeArrowheads="1"/>
            </p:cNvSpPr>
            <p:nvPr/>
          </p:nvSpPr>
          <p:spPr bwMode="auto">
            <a:xfrm>
              <a:off x="242888" y="3946525"/>
              <a:ext cx="74136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IX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8" name="Rectangle 14"/>
            <p:cNvSpPr>
              <a:spLocks noChangeArrowheads="1"/>
            </p:cNvSpPr>
            <p:nvPr/>
          </p:nvSpPr>
          <p:spPr bwMode="auto">
            <a:xfrm>
              <a:off x="1141413" y="2846388"/>
              <a:ext cx="7766050" cy="70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Difícil manejar vehículos. Daños y derrumbe parcial en estructuras bien construidas. Caen monumentos, columnas, torres y estanques elevados. Cambios en las corrientes de agua y en la temperatura de vertientes y pozos. 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199" name="Rectangle 15"/>
            <p:cNvSpPr>
              <a:spLocks noChangeArrowheads="1"/>
            </p:cNvSpPr>
            <p:nvPr/>
          </p:nvSpPr>
          <p:spPr bwMode="auto">
            <a:xfrm>
              <a:off x="223838" y="2479675"/>
              <a:ext cx="817563" cy="70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VIII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200" name="Rectangle 16"/>
            <p:cNvSpPr>
              <a:spLocks noChangeArrowheads="1"/>
            </p:cNvSpPr>
            <p:nvPr/>
          </p:nvSpPr>
          <p:spPr bwMode="auto">
            <a:xfrm>
              <a:off x="1123951" y="1482725"/>
              <a:ext cx="7697788" cy="70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 dirty="0">
                  <a:solidFill>
                    <a:schemeClr val="tx1"/>
                  </a:solidFill>
                  <a:effectLst/>
                  <a:latin typeface="Verdana" pitchFamily="34" charset="0"/>
                </a:rPr>
                <a:t>Dificultad para mantenerse en pie. Daños en estructuras de albañilería mal construidas. Caída de ladrillos, cornisas y diversos elementos arquitectónicos. Se producen ondas en los lagos; el agua se enturbia.</a:t>
              </a:r>
              <a:endParaRPr lang="es-ES" sz="16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201" name="Rectangle 17"/>
            <p:cNvSpPr>
              <a:spLocks noChangeArrowheads="1"/>
            </p:cNvSpPr>
            <p:nvPr/>
          </p:nvSpPr>
          <p:spPr bwMode="auto">
            <a:xfrm>
              <a:off x="222251" y="1168400"/>
              <a:ext cx="809625" cy="627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just"/>
              <a:r>
                <a:rPr lang="es-ES" sz="1600">
                  <a:solidFill>
                    <a:schemeClr val="tx1"/>
                  </a:solidFill>
                  <a:effectLst/>
                  <a:latin typeface="Verdana" pitchFamily="34" charset="0"/>
                </a:rPr>
                <a:t>VII</a:t>
              </a:r>
              <a:endParaRPr lang="es-ES" sz="160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5237" name="Rectangle 53"/>
            <p:cNvSpPr>
              <a:spLocks noChangeArrowheads="1"/>
            </p:cNvSpPr>
            <p:nvPr/>
          </p:nvSpPr>
          <p:spPr bwMode="auto">
            <a:xfrm>
              <a:off x="179388" y="1268413"/>
              <a:ext cx="8785225" cy="52562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605238" name="Line 54"/>
            <p:cNvSpPr>
              <a:spLocks noChangeShapeType="1"/>
            </p:cNvSpPr>
            <p:nvPr/>
          </p:nvSpPr>
          <p:spPr bwMode="auto">
            <a:xfrm>
              <a:off x="179388" y="2565400"/>
              <a:ext cx="8785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605239" name="Line 55"/>
            <p:cNvSpPr>
              <a:spLocks noChangeShapeType="1"/>
            </p:cNvSpPr>
            <p:nvPr/>
          </p:nvSpPr>
          <p:spPr bwMode="auto">
            <a:xfrm>
              <a:off x="179388" y="3789363"/>
              <a:ext cx="8785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605240" name="Line 56"/>
            <p:cNvSpPr>
              <a:spLocks noChangeShapeType="1"/>
            </p:cNvSpPr>
            <p:nvPr/>
          </p:nvSpPr>
          <p:spPr bwMode="auto">
            <a:xfrm>
              <a:off x="179388" y="4292600"/>
              <a:ext cx="8785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605241" name="Line 57"/>
            <p:cNvSpPr>
              <a:spLocks noChangeShapeType="1"/>
            </p:cNvSpPr>
            <p:nvPr/>
          </p:nvSpPr>
          <p:spPr bwMode="auto">
            <a:xfrm>
              <a:off x="179388" y="4868863"/>
              <a:ext cx="8785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605242" name="Line 58"/>
            <p:cNvSpPr>
              <a:spLocks noChangeShapeType="1"/>
            </p:cNvSpPr>
            <p:nvPr/>
          </p:nvSpPr>
          <p:spPr bwMode="auto">
            <a:xfrm>
              <a:off x="179388" y="5805488"/>
              <a:ext cx="8785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  <p:sp>
          <p:nvSpPr>
            <p:cNvPr id="605243" name="Line 59"/>
            <p:cNvSpPr>
              <a:spLocks noChangeShapeType="1"/>
            </p:cNvSpPr>
            <p:nvPr/>
          </p:nvSpPr>
          <p:spPr bwMode="auto">
            <a:xfrm>
              <a:off x="914401" y="1268413"/>
              <a:ext cx="0" cy="5256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000364" y="1000108"/>
            <a:ext cx="3151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dirty="0">
                <a:effectLst/>
              </a:rPr>
              <a:t>Escala de Mercalli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3" name="Rectangle 3"/>
          <p:cNvSpPr>
            <a:spLocks noChangeArrowheads="1"/>
          </p:cNvSpPr>
          <p:nvPr/>
        </p:nvSpPr>
        <p:spPr bwMode="auto">
          <a:xfrm>
            <a:off x="377825" y="1833980"/>
            <a:ext cx="837088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200" dirty="0">
                <a:effectLst/>
              </a:rPr>
              <a:t>Se usan para representar la energía liberada por cada sismo. </a:t>
            </a:r>
          </a:p>
          <a:p>
            <a:pPr algn="just"/>
            <a:endParaRPr lang="es-ES" sz="2200" dirty="0">
              <a:effectLst/>
            </a:endParaRPr>
          </a:p>
          <a:p>
            <a:pPr algn="just"/>
            <a:r>
              <a:rPr lang="es-ES" sz="2200" dirty="0">
                <a:effectLst/>
              </a:rPr>
              <a:t>El sismólogo Richter en 1935 ideó una escala que va del 1 al 9 que se basa en la fuerza de las ondas sísmicas: P, S y L.</a:t>
            </a:r>
          </a:p>
          <a:p>
            <a:pPr algn="just"/>
            <a:endParaRPr lang="es-ES" sz="2200" dirty="0">
              <a:effectLst/>
            </a:endParaRPr>
          </a:p>
        </p:txBody>
      </p:sp>
      <p:sp>
        <p:nvSpPr>
          <p:cNvPr id="604164" name="Rectangle 4"/>
          <p:cNvSpPr>
            <a:spLocks noChangeArrowheads="1"/>
          </p:cNvSpPr>
          <p:nvPr/>
        </p:nvSpPr>
        <p:spPr bwMode="auto">
          <a:xfrm>
            <a:off x="2928926" y="1058275"/>
            <a:ext cx="34337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dirty="0">
                <a:effectLst/>
              </a:rPr>
              <a:t>Escala de Magnitud</a:t>
            </a:r>
          </a:p>
        </p:txBody>
      </p:sp>
      <p:pic>
        <p:nvPicPr>
          <p:cNvPr id="604167" name="Picture 7" descr="Imagen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573463"/>
            <a:ext cx="3744913" cy="2608262"/>
          </a:xfrm>
          <a:prstGeom prst="rect">
            <a:avLst/>
          </a:prstGeom>
          <a:noFill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8" name="Rectangle 4"/>
          <p:cNvSpPr>
            <a:spLocks noChangeArrowheads="1"/>
          </p:cNvSpPr>
          <p:nvPr/>
        </p:nvSpPr>
        <p:spPr bwMode="auto">
          <a:xfrm>
            <a:off x="3000364" y="1071546"/>
            <a:ext cx="2992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dirty="0">
                <a:effectLst/>
              </a:rPr>
              <a:t>Escala de Richter</a:t>
            </a:r>
          </a:p>
        </p:txBody>
      </p:sp>
      <p:sp>
        <p:nvSpPr>
          <p:cNvPr id="600069" name="Rectangle 5"/>
          <p:cNvSpPr>
            <a:spLocks noChangeArrowheads="1"/>
          </p:cNvSpPr>
          <p:nvPr/>
        </p:nvSpPr>
        <p:spPr bwMode="auto">
          <a:xfrm>
            <a:off x="476250" y="2133233"/>
            <a:ext cx="866775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es-ES" sz="2200" dirty="0">
                <a:effectLst/>
              </a:rPr>
              <a:t>Escala </a:t>
            </a:r>
            <a:r>
              <a:rPr lang="es-ES" sz="2200" dirty="0" smtClean="0">
                <a:effectLst/>
              </a:rPr>
              <a:t>logarítmica</a:t>
            </a:r>
            <a:r>
              <a:rPr lang="es-CO" sz="2200" dirty="0"/>
              <a:t> </a:t>
            </a:r>
            <a:r>
              <a:rPr lang="es-CO" sz="2200" dirty="0" smtClean="0"/>
              <a:t>(mide la amplitud máxima</a:t>
            </a:r>
            <a:r>
              <a:rPr lang="es-CO" sz="2200" dirty="0"/>
              <a:t>, medida en micras, del registro obtenido a una </a:t>
            </a:r>
            <a:r>
              <a:rPr lang="es-CO" sz="2200" dirty="0" smtClean="0"/>
              <a:t>distancia </a:t>
            </a:r>
            <a:r>
              <a:rPr lang="es-CO" sz="2200" dirty="0" err="1" smtClean="0"/>
              <a:t>epicentral</a:t>
            </a:r>
            <a:r>
              <a:rPr lang="es-CO" sz="2200" dirty="0" smtClean="0"/>
              <a:t> </a:t>
            </a:r>
            <a:r>
              <a:rPr lang="es-CO" sz="2200" dirty="0"/>
              <a:t>de 100 km; el registro viene dado por un </a:t>
            </a:r>
            <a:r>
              <a:rPr lang="es-CO" sz="2200" dirty="0" smtClean="0"/>
              <a:t>sismograma patrón)</a:t>
            </a:r>
            <a:r>
              <a:rPr lang="es-ES" sz="2200" dirty="0" smtClean="0">
                <a:effectLst/>
              </a:rPr>
              <a:t> </a:t>
            </a:r>
            <a:r>
              <a:rPr lang="es-ES" sz="2200" dirty="0">
                <a:effectLst/>
              </a:rPr>
              <a:t>con valores entre 1 y 9; Ej.  un temblor de magnitud 7 es diez veces más fuerte que uno </a:t>
            </a:r>
            <a:r>
              <a:rPr lang="es-ES" sz="2200" dirty="0" smtClean="0">
                <a:effectLst/>
              </a:rPr>
              <a:t>de</a:t>
            </a:r>
          </a:p>
          <a:p>
            <a:r>
              <a:rPr lang="es-ES" sz="2200" dirty="0" smtClean="0">
                <a:effectLst/>
              </a:rPr>
              <a:t> </a:t>
            </a:r>
            <a:r>
              <a:rPr lang="es-ES" sz="2200" dirty="0">
                <a:effectLst/>
              </a:rPr>
              <a:t>magnitud 6, cien veces más que otro </a:t>
            </a:r>
            <a:endParaRPr lang="es-ES" sz="2200" dirty="0" smtClean="0">
              <a:effectLst/>
            </a:endParaRPr>
          </a:p>
          <a:p>
            <a:r>
              <a:rPr lang="es-ES" sz="2200" dirty="0" smtClean="0">
                <a:effectLst/>
              </a:rPr>
              <a:t>de </a:t>
            </a:r>
            <a:r>
              <a:rPr lang="es-ES" sz="2200" dirty="0">
                <a:effectLst/>
              </a:rPr>
              <a:t>magnitud 5, mil veces más que </a:t>
            </a:r>
            <a:r>
              <a:rPr lang="es-ES" sz="2200" dirty="0" smtClean="0">
                <a:effectLst/>
              </a:rPr>
              <a:t>uno</a:t>
            </a:r>
          </a:p>
          <a:p>
            <a:r>
              <a:rPr lang="es-ES" sz="2200" dirty="0" smtClean="0">
                <a:effectLst/>
              </a:rPr>
              <a:t> </a:t>
            </a:r>
            <a:r>
              <a:rPr lang="es-ES" sz="2200" dirty="0">
                <a:effectLst/>
              </a:rPr>
              <a:t>de magnitud </a:t>
            </a:r>
            <a:r>
              <a:rPr lang="es-ES" sz="2200" dirty="0" smtClean="0">
                <a:effectLst/>
              </a:rPr>
              <a:t>4.</a:t>
            </a:r>
            <a:endParaRPr lang="es-ES" sz="2200" dirty="0">
              <a:effectLst/>
            </a:endParaRPr>
          </a:p>
        </p:txBody>
      </p:sp>
      <p:pic>
        <p:nvPicPr>
          <p:cNvPr id="600078" name="Picture 14" descr="Imagen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500438"/>
            <a:ext cx="3208337" cy="2997200"/>
          </a:xfrm>
          <a:prstGeom prst="rect">
            <a:avLst/>
          </a:prstGeom>
          <a:noFill/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11188" y="1058863"/>
            <a:ext cx="8137525" cy="4940301"/>
            <a:chOff x="385" y="667"/>
            <a:chExt cx="5126" cy="3112"/>
          </a:xfrm>
        </p:grpSpPr>
        <p:sp>
          <p:nvSpPr>
            <p:cNvPr id="603142" name="Rectangle 6"/>
            <p:cNvSpPr>
              <a:spLocks noChangeArrowheads="1"/>
            </p:cNvSpPr>
            <p:nvPr/>
          </p:nvSpPr>
          <p:spPr bwMode="auto">
            <a:xfrm>
              <a:off x="1845" y="667"/>
              <a:ext cx="188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3200" dirty="0">
                  <a:effectLst/>
                </a:rPr>
                <a:t>Escala de Richter</a:t>
              </a:r>
            </a:p>
          </p:txBody>
        </p:sp>
        <p:sp>
          <p:nvSpPr>
            <p:cNvPr id="603141" name="Rectangle 5"/>
            <p:cNvSpPr>
              <a:spLocks noChangeArrowheads="1"/>
            </p:cNvSpPr>
            <p:nvPr/>
          </p:nvSpPr>
          <p:spPr bwMode="auto">
            <a:xfrm>
              <a:off x="385" y="1085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n-US" sz="2200" dirty="0">
                  <a:effectLst/>
                  <a:cs typeface="Arial" charset="0"/>
                </a:rPr>
                <a:t>&lt;</a:t>
              </a:r>
              <a:r>
                <a:rPr lang="es-ES" sz="2200" dirty="0">
                  <a:effectLst/>
                </a:rPr>
                <a:t>   de 3.5  no se siente, pero es registrado. </a:t>
              </a:r>
              <a:endParaRPr lang="es-ES" sz="2200" dirty="0" smtClean="0">
                <a:effectLst/>
              </a:endParaRPr>
            </a:p>
          </p:txBody>
        </p:sp>
        <p:sp>
          <p:nvSpPr>
            <p:cNvPr id="603143" name="Rectangle 7"/>
            <p:cNvSpPr>
              <a:spLocks noChangeArrowheads="1"/>
            </p:cNvSpPr>
            <p:nvPr/>
          </p:nvSpPr>
          <p:spPr bwMode="auto">
            <a:xfrm>
              <a:off x="385" y="1603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s-ES" sz="2200" dirty="0">
                  <a:effectLst/>
                </a:rPr>
                <a:t>3.5 - 5.4   se siente, causa daños menores. </a:t>
              </a:r>
              <a:endParaRPr lang="es-ES" sz="2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03144" name="Rectangle 8"/>
            <p:cNvSpPr>
              <a:spLocks noChangeArrowheads="1"/>
            </p:cNvSpPr>
            <p:nvPr/>
          </p:nvSpPr>
          <p:spPr bwMode="auto">
            <a:xfrm>
              <a:off x="385" y="3024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s-ES" sz="2200" dirty="0">
                  <a:effectLst/>
                </a:rPr>
                <a:t>7.0 - 7.9  sismo mayor, causa graves daños. </a:t>
              </a:r>
            </a:p>
          </p:txBody>
        </p:sp>
        <p:sp>
          <p:nvSpPr>
            <p:cNvPr id="603145" name="Rectangle 9"/>
            <p:cNvSpPr>
              <a:spLocks noChangeArrowheads="1"/>
            </p:cNvSpPr>
            <p:nvPr/>
          </p:nvSpPr>
          <p:spPr bwMode="auto">
            <a:xfrm>
              <a:off x="385" y="2026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s-ES" sz="2200" dirty="0">
                  <a:effectLst/>
                </a:rPr>
                <a:t>5.5 - 6.0  ocasiona daños ligeros a edificios.</a:t>
              </a:r>
            </a:p>
          </p:txBody>
        </p:sp>
        <p:sp>
          <p:nvSpPr>
            <p:cNvPr id="603146" name="Rectangle 10"/>
            <p:cNvSpPr>
              <a:spLocks noChangeArrowheads="1"/>
            </p:cNvSpPr>
            <p:nvPr/>
          </p:nvSpPr>
          <p:spPr bwMode="auto">
            <a:xfrm>
              <a:off x="385" y="2555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s-ES" sz="2200" dirty="0">
                  <a:effectLst/>
                </a:rPr>
                <a:t>6.1 - 6.9 ocasiona daños severos en áreas donde vive mucha gente. </a:t>
              </a:r>
            </a:p>
          </p:txBody>
        </p:sp>
        <p:sp>
          <p:nvSpPr>
            <p:cNvPr id="603147" name="Rectangle 11"/>
            <p:cNvSpPr>
              <a:spLocks noChangeArrowheads="1"/>
            </p:cNvSpPr>
            <p:nvPr/>
          </p:nvSpPr>
          <p:spPr bwMode="auto">
            <a:xfrm>
              <a:off x="385" y="3508"/>
              <a:ext cx="51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261938" indent="-261938" algn="just">
                <a:buFontTx/>
                <a:buChar char="•"/>
              </a:pPr>
              <a:r>
                <a:rPr lang="es-ES" sz="2200" dirty="0">
                  <a:effectLst/>
                </a:rPr>
                <a:t>8 </a:t>
              </a:r>
              <a:r>
                <a:rPr lang="es-ES" sz="2200" dirty="0" smtClean="0">
                  <a:effectLst/>
                </a:rPr>
                <a:t> o  </a:t>
              </a:r>
              <a:r>
                <a:rPr lang="en-US" sz="2200" dirty="0" smtClean="0">
                  <a:effectLst/>
                  <a:cs typeface="Arial" charset="0"/>
                </a:rPr>
                <a:t>+     g</a:t>
              </a:r>
              <a:r>
                <a:rPr lang="es-ES" sz="2200" dirty="0" err="1">
                  <a:effectLst/>
                </a:rPr>
                <a:t>ran</a:t>
              </a:r>
              <a:r>
                <a:rPr lang="es-ES" sz="2200" dirty="0">
                  <a:effectLst/>
                </a:rPr>
                <a:t> sismo, destrucción total a comunidades.</a:t>
              </a:r>
              <a:endParaRPr lang="es-ES" sz="2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900113" y="279400"/>
            <a:ext cx="2665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400" dirty="0">
                <a:latin typeface="+mj-lt"/>
                <a:ea typeface="+mj-ea"/>
                <a:cs typeface="+mj-cs"/>
              </a:rPr>
              <a:t>Sismos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221</TotalTime>
  <Words>630</Words>
  <Application>Microsoft Office PowerPoint</Application>
  <PresentationFormat>Presentación en pantalla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Viajes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Sismos</dc:title>
  <dc:creator>USUARIO</dc:creator>
  <cp:lastModifiedBy>User</cp:lastModifiedBy>
  <cp:revision>17</cp:revision>
  <dcterms:created xsi:type="dcterms:W3CDTF">2010-04-15T17:03:37Z</dcterms:created>
  <dcterms:modified xsi:type="dcterms:W3CDTF">2011-05-06T15:28:20Z</dcterms:modified>
</cp:coreProperties>
</file>